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notesSlides/notesSlide8.xml" ContentType="application/vnd.openxmlformats-officedocument.presentationml.notesSlide+xml"/>
  <Override PartName="/ppt/charts/chart3.xml" ContentType="application/vnd.openxmlformats-officedocument.drawingml.chart+xml"/>
  <Override PartName="/ppt/notesSlides/notesSlide9.xml" ContentType="application/vnd.openxmlformats-officedocument.presentationml.notesSlide+xml"/>
  <Override PartName="/ppt/charts/chart4.xml" ContentType="application/vnd.openxmlformats-officedocument.drawingml.chart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notesSlides/notesSlide11.xml" ContentType="application/vnd.openxmlformats-officedocument.presentationml.notesSlide+xml"/>
  <Override PartName="/ppt/charts/chart6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7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368" r:id="rId1"/>
  </p:sldMasterIdLst>
  <p:notesMasterIdLst>
    <p:notesMasterId r:id="rId43"/>
  </p:notesMasterIdLst>
  <p:handoutMasterIdLst>
    <p:handoutMasterId r:id="rId44"/>
  </p:handoutMasterIdLst>
  <p:sldIdLst>
    <p:sldId id="448" r:id="rId2"/>
    <p:sldId id="257" r:id="rId3"/>
    <p:sldId id="325" r:id="rId4"/>
    <p:sldId id="362" r:id="rId5"/>
    <p:sldId id="354" r:id="rId6"/>
    <p:sldId id="349" r:id="rId7"/>
    <p:sldId id="350" r:id="rId8"/>
    <p:sldId id="357" r:id="rId9"/>
    <p:sldId id="358" r:id="rId10"/>
    <p:sldId id="359" r:id="rId11"/>
    <p:sldId id="352" r:id="rId12"/>
    <p:sldId id="360" r:id="rId13"/>
    <p:sldId id="336" r:id="rId14"/>
    <p:sldId id="339" r:id="rId15"/>
    <p:sldId id="368" r:id="rId16"/>
    <p:sldId id="369" r:id="rId17"/>
    <p:sldId id="372" r:id="rId18"/>
    <p:sldId id="373" r:id="rId19"/>
    <p:sldId id="374" r:id="rId20"/>
    <p:sldId id="370" r:id="rId21"/>
    <p:sldId id="340" r:id="rId22"/>
    <p:sldId id="380" r:id="rId23"/>
    <p:sldId id="375" r:id="rId24"/>
    <p:sldId id="376" r:id="rId25"/>
    <p:sldId id="378" r:id="rId26"/>
    <p:sldId id="379" r:id="rId27"/>
    <p:sldId id="385" r:id="rId28"/>
    <p:sldId id="472" r:id="rId29"/>
    <p:sldId id="457" r:id="rId30"/>
    <p:sldId id="458" r:id="rId31"/>
    <p:sldId id="459" r:id="rId32"/>
    <p:sldId id="460" r:id="rId33"/>
    <p:sldId id="462" r:id="rId34"/>
    <p:sldId id="463" r:id="rId35"/>
    <p:sldId id="464" r:id="rId36"/>
    <p:sldId id="465" r:id="rId37"/>
    <p:sldId id="471" r:id="rId38"/>
    <p:sldId id="474" r:id="rId39"/>
    <p:sldId id="473" r:id="rId40"/>
    <p:sldId id="475" r:id="rId41"/>
    <p:sldId id="334" r:id="rId42"/>
  </p:sldIdLst>
  <p:sldSz cx="9144000" cy="6858000" type="screen4x3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CF0"/>
    <a:srgbClr val="CDD7DF"/>
    <a:srgbClr val="472C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B80214-2F0D-4248-A6C7-C58237A4A873}" v="115" dt="2024-01-21T09:12:06.65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99" autoAdjust="0"/>
    <p:restoredTop sz="88163" autoAdjust="0"/>
  </p:normalViewPr>
  <p:slideViewPr>
    <p:cSldViewPr snapToGrid="0" snapToObjects="1">
      <p:cViewPr varScale="1">
        <p:scale>
          <a:sx n="112" d="100"/>
          <a:sy n="112" d="100"/>
        </p:scale>
        <p:origin x="21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6" d="100"/>
          <a:sy n="76" d="100"/>
        </p:scale>
        <p:origin x="3320" y="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rof. MA Kede" userId="8e2e9ef6-c706-44f8-b4b4-1ac80fff312e" providerId="ADAL" clId="{9AB80214-2F0D-4248-A6C7-C58237A4A873}"/>
    <pc:docChg chg="undo custSel modSld">
      <pc:chgData name="Prof. MA Kede" userId="8e2e9ef6-c706-44f8-b4b4-1ac80fff312e" providerId="ADAL" clId="{9AB80214-2F0D-4248-A6C7-C58237A4A873}" dt="2024-01-21T09:12:09.140" v="136" actId="478"/>
      <pc:docMkLst>
        <pc:docMk/>
      </pc:docMkLst>
      <pc:sldChg chg="addSp delSp modSp mod">
        <pc:chgData name="Prof. MA Kede" userId="8e2e9ef6-c706-44f8-b4b4-1ac80fff312e" providerId="ADAL" clId="{9AB80214-2F0D-4248-A6C7-C58237A4A873}" dt="2024-01-21T09:12:09.140" v="136" actId="478"/>
        <pc:sldMkLst>
          <pc:docMk/>
          <pc:sldMk cId="564837616" sldId="334"/>
        </pc:sldMkLst>
        <pc:spChg chg="add del mod">
          <ac:chgData name="Prof. MA Kede" userId="8e2e9ef6-c706-44f8-b4b4-1ac80fff312e" providerId="ADAL" clId="{9AB80214-2F0D-4248-A6C7-C58237A4A873}" dt="2024-01-21T09:12:09.140" v="136" actId="478"/>
          <ac:spMkLst>
            <pc:docMk/>
            <pc:sldMk cId="564837616" sldId="334"/>
            <ac:spMk id="6" creationId="{BCD03007-D29F-B306-818C-B1415D4AF394}"/>
          </ac:spMkLst>
        </pc:spChg>
      </pc:sldChg>
      <pc:sldChg chg="modSp mod">
        <pc:chgData name="Prof. MA Kede" userId="8e2e9ef6-c706-44f8-b4b4-1ac80fff312e" providerId="ADAL" clId="{9AB80214-2F0D-4248-A6C7-C58237A4A873}" dt="2024-01-21T03:48:26.222" v="2" actId="113"/>
        <pc:sldMkLst>
          <pc:docMk/>
          <pc:sldMk cId="802985120" sldId="457"/>
        </pc:sldMkLst>
        <pc:spChg chg="mod">
          <ac:chgData name="Prof. MA Kede" userId="8e2e9ef6-c706-44f8-b4b4-1ac80fff312e" providerId="ADAL" clId="{9AB80214-2F0D-4248-A6C7-C58237A4A873}" dt="2024-01-21T03:48:26.222" v="2" actId="113"/>
          <ac:spMkLst>
            <pc:docMk/>
            <pc:sldMk cId="802985120" sldId="457"/>
            <ac:spMk id="26627" creationId="{00000000-0000-0000-0000-000000000000}"/>
          </ac:spMkLst>
        </pc:spChg>
      </pc:sldChg>
      <pc:sldChg chg="modSp mod">
        <pc:chgData name="Prof. MA Kede" userId="8e2e9ef6-c706-44f8-b4b4-1ac80fff312e" providerId="ADAL" clId="{9AB80214-2F0D-4248-A6C7-C58237A4A873}" dt="2024-01-21T04:08:02.906" v="109" actId="20577"/>
        <pc:sldMkLst>
          <pc:docMk/>
          <pc:sldMk cId="3028326262" sldId="462"/>
        </pc:sldMkLst>
        <pc:spChg chg="mod">
          <ac:chgData name="Prof. MA Kede" userId="8e2e9ef6-c706-44f8-b4b4-1ac80fff312e" providerId="ADAL" clId="{9AB80214-2F0D-4248-A6C7-C58237A4A873}" dt="2024-01-21T04:08:02.906" v="109" actId="20577"/>
          <ac:spMkLst>
            <pc:docMk/>
            <pc:sldMk cId="3028326262" sldId="462"/>
            <ac:spMk id="1030" creationId="{00000000-0000-0000-0000-000000000000}"/>
          </ac:spMkLst>
        </pc:spChg>
      </pc:sldChg>
      <pc:sldChg chg="modSp mod">
        <pc:chgData name="Prof. MA Kede" userId="8e2e9ef6-c706-44f8-b4b4-1ac80fff312e" providerId="ADAL" clId="{9AB80214-2F0D-4248-A6C7-C58237A4A873}" dt="2024-01-21T04:04:09.480" v="69" actId="1076"/>
        <pc:sldMkLst>
          <pc:docMk/>
          <pc:sldMk cId="810732297" sldId="463"/>
        </pc:sldMkLst>
        <pc:spChg chg="mod">
          <ac:chgData name="Prof. MA Kede" userId="8e2e9ef6-c706-44f8-b4b4-1ac80fff312e" providerId="ADAL" clId="{9AB80214-2F0D-4248-A6C7-C58237A4A873}" dt="2024-01-21T04:04:09.480" v="69" actId="1076"/>
          <ac:spMkLst>
            <pc:docMk/>
            <pc:sldMk cId="810732297" sldId="463"/>
            <ac:spMk id="31747" creationId="{00000000-0000-0000-0000-000000000000}"/>
          </ac:spMkLst>
        </pc:spChg>
      </pc:sldChg>
      <pc:sldChg chg="addSp modSp mod">
        <pc:chgData name="Prof. MA Kede" userId="8e2e9ef6-c706-44f8-b4b4-1ac80fff312e" providerId="ADAL" clId="{9AB80214-2F0D-4248-A6C7-C58237A4A873}" dt="2024-01-21T04:08:41.013" v="120" actId="20577"/>
        <pc:sldMkLst>
          <pc:docMk/>
          <pc:sldMk cId="2653370817" sldId="464"/>
        </pc:sldMkLst>
        <pc:spChg chg="add mod">
          <ac:chgData name="Prof. MA Kede" userId="8e2e9ef6-c706-44f8-b4b4-1ac80fff312e" providerId="ADAL" clId="{9AB80214-2F0D-4248-A6C7-C58237A4A873}" dt="2024-01-21T04:03:35.958" v="56"/>
          <ac:spMkLst>
            <pc:docMk/>
            <pc:sldMk cId="2653370817" sldId="464"/>
            <ac:spMk id="2" creationId="{6C67F661-5F40-D3B6-0286-E2CCA6238978}"/>
          </ac:spMkLst>
        </pc:spChg>
        <pc:spChg chg="add mod">
          <ac:chgData name="Prof. MA Kede" userId="8e2e9ef6-c706-44f8-b4b4-1ac80fff312e" providerId="ADAL" clId="{9AB80214-2F0D-4248-A6C7-C58237A4A873}" dt="2024-01-21T04:03:35.958" v="56"/>
          <ac:spMkLst>
            <pc:docMk/>
            <pc:sldMk cId="2653370817" sldId="464"/>
            <ac:spMk id="3" creationId="{8C5A792F-10F6-B723-8123-1AF12DC4E6F7}"/>
          </ac:spMkLst>
        </pc:spChg>
        <pc:spChg chg="add mod">
          <ac:chgData name="Prof. MA Kede" userId="8e2e9ef6-c706-44f8-b4b4-1ac80fff312e" providerId="ADAL" clId="{9AB80214-2F0D-4248-A6C7-C58237A4A873}" dt="2024-01-21T04:03:35.958" v="56"/>
          <ac:spMkLst>
            <pc:docMk/>
            <pc:sldMk cId="2653370817" sldId="464"/>
            <ac:spMk id="4" creationId="{11858BF4-5E44-C294-1547-A940C7ECB796}"/>
          </ac:spMkLst>
        </pc:spChg>
        <pc:spChg chg="add mod">
          <ac:chgData name="Prof. MA Kede" userId="8e2e9ef6-c706-44f8-b4b4-1ac80fff312e" providerId="ADAL" clId="{9AB80214-2F0D-4248-A6C7-C58237A4A873}" dt="2024-01-21T04:03:47.381" v="57"/>
          <ac:spMkLst>
            <pc:docMk/>
            <pc:sldMk cId="2653370817" sldId="464"/>
            <ac:spMk id="5" creationId="{ECB66ED6-03A2-09D9-4B1D-6E252286D85F}"/>
          </ac:spMkLst>
        </pc:spChg>
        <pc:spChg chg="add mod">
          <ac:chgData name="Prof. MA Kede" userId="8e2e9ef6-c706-44f8-b4b4-1ac80fff312e" providerId="ADAL" clId="{9AB80214-2F0D-4248-A6C7-C58237A4A873}" dt="2024-01-21T04:03:47.381" v="57"/>
          <ac:spMkLst>
            <pc:docMk/>
            <pc:sldMk cId="2653370817" sldId="464"/>
            <ac:spMk id="6" creationId="{5B8B30F1-E69B-DFEF-6A1F-1993914A3ED2}"/>
          </ac:spMkLst>
        </pc:spChg>
        <pc:spChg chg="add mod">
          <ac:chgData name="Prof. MA Kede" userId="8e2e9ef6-c706-44f8-b4b4-1ac80fff312e" providerId="ADAL" clId="{9AB80214-2F0D-4248-A6C7-C58237A4A873}" dt="2024-01-21T04:03:47.381" v="57"/>
          <ac:spMkLst>
            <pc:docMk/>
            <pc:sldMk cId="2653370817" sldId="464"/>
            <ac:spMk id="7" creationId="{CAF191B7-787C-1C17-4E75-FEAF5454F261}"/>
          </ac:spMkLst>
        </pc:spChg>
        <pc:spChg chg="mod">
          <ac:chgData name="Prof. MA Kede" userId="8e2e9ef6-c706-44f8-b4b4-1ac80fff312e" providerId="ADAL" clId="{9AB80214-2F0D-4248-A6C7-C58237A4A873}" dt="2024-01-21T04:07:44.038" v="100" actId="1076"/>
          <ac:spMkLst>
            <pc:docMk/>
            <pc:sldMk cId="2653370817" sldId="464"/>
            <ac:spMk id="9" creationId="{5CCB6284-9E9D-F60A-6D46-A7EA569CF616}"/>
          </ac:spMkLst>
        </pc:spChg>
        <pc:spChg chg="mod">
          <ac:chgData name="Prof. MA Kede" userId="8e2e9ef6-c706-44f8-b4b4-1ac80fff312e" providerId="ADAL" clId="{9AB80214-2F0D-4248-A6C7-C58237A4A873}" dt="2024-01-21T04:07:44.038" v="100" actId="1076"/>
          <ac:spMkLst>
            <pc:docMk/>
            <pc:sldMk cId="2653370817" sldId="464"/>
            <ac:spMk id="11" creationId="{788B99A4-E575-9B37-E3E2-2212DFC841C0}"/>
          </ac:spMkLst>
        </pc:spChg>
        <pc:spChg chg="mod">
          <ac:chgData name="Prof. MA Kede" userId="8e2e9ef6-c706-44f8-b4b4-1ac80fff312e" providerId="ADAL" clId="{9AB80214-2F0D-4248-A6C7-C58237A4A873}" dt="2024-01-21T04:07:44.038" v="100" actId="1076"/>
          <ac:spMkLst>
            <pc:docMk/>
            <pc:sldMk cId="2653370817" sldId="464"/>
            <ac:spMk id="12" creationId="{D8971027-3A32-5C73-5182-B23ADED2BF1C}"/>
          </ac:spMkLst>
        </pc:spChg>
        <pc:spChg chg="mod">
          <ac:chgData name="Prof. MA Kede" userId="8e2e9ef6-c706-44f8-b4b4-1ac80fff312e" providerId="ADAL" clId="{9AB80214-2F0D-4248-A6C7-C58237A4A873}" dt="2024-01-21T04:07:44.038" v="100" actId="1076"/>
          <ac:spMkLst>
            <pc:docMk/>
            <pc:sldMk cId="2653370817" sldId="464"/>
            <ac:spMk id="13" creationId="{C25F92B0-453A-BFC4-6470-547FCD9E5E6B}"/>
          </ac:spMkLst>
        </pc:spChg>
        <pc:spChg chg="mod">
          <ac:chgData name="Prof. MA Kede" userId="8e2e9ef6-c706-44f8-b4b4-1ac80fff312e" providerId="ADAL" clId="{9AB80214-2F0D-4248-A6C7-C58237A4A873}" dt="2024-01-21T04:08:41.013" v="120" actId="20577"/>
          <ac:spMkLst>
            <pc:docMk/>
            <pc:sldMk cId="2653370817" sldId="464"/>
            <ac:spMk id="32771" creationId="{00000000-0000-0000-0000-000000000000}"/>
          </ac:spMkLst>
        </pc:spChg>
        <pc:spChg chg="mod">
          <ac:chgData name="Prof. MA Kede" userId="8e2e9ef6-c706-44f8-b4b4-1ac80fff312e" providerId="ADAL" clId="{9AB80214-2F0D-4248-A6C7-C58237A4A873}" dt="2024-01-21T04:07:44.362" v="101" actId="1076"/>
          <ac:spMkLst>
            <pc:docMk/>
            <pc:sldMk cId="2653370817" sldId="464"/>
            <ac:spMk id="32772" creationId="{00000000-0000-0000-0000-000000000000}"/>
          </ac:spMkLst>
        </pc:spChg>
        <pc:spChg chg="mod">
          <ac:chgData name="Prof. MA Kede" userId="8e2e9ef6-c706-44f8-b4b4-1ac80fff312e" providerId="ADAL" clId="{9AB80214-2F0D-4248-A6C7-C58237A4A873}" dt="2024-01-21T04:07:44.362" v="101" actId="1076"/>
          <ac:spMkLst>
            <pc:docMk/>
            <pc:sldMk cId="2653370817" sldId="464"/>
            <ac:spMk id="32773" creationId="{00000000-0000-0000-0000-000000000000}"/>
          </ac:spMkLst>
        </pc:spChg>
        <pc:grpChg chg="add mod">
          <ac:chgData name="Prof. MA Kede" userId="8e2e9ef6-c706-44f8-b4b4-1ac80fff312e" providerId="ADAL" clId="{9AB80214-2F0D-4248-A6C7-C58237A4A873}" dt="2024-01-21T04:07:44.038" v="100" actId="1076"/>
          <ac:grpSpMkLst>
            <pc:docMk/>
            <pc:sldMk cId="2653370817" sldId="464"/>
            <ac:grpSpMk id="8" creationId="{4CDD0391-2EA0-F124-D9C9-624ECB0BAC1B}"/>
          </ac:grpSpMkLst>
        </pc:grpChg>
        <pc:grpChg chg="mod">
          <ac:chgData name="Prof. MA Kede" userId="8e2e9ef6-c706-44f8-b4b4-1ac80fff312e" providerId="ADAL" clId="{9AB80214-2F0D-4248-A6C7-C58237A4A873}" dt="2024-01-21T04:07:44.038" v="100" actId="1076"/>
          <ac:grpSpMkLst>
            <pc:docMk/>
            <pc:sldMk cId="2653370817" sldId="464"/>
            <ac:grpSpMk id="10" creationId="{1EBE5030-8E29-A84A-8371-A0B8FD9D6339}"/>
          </ac:grpSpMkLst>
        </pc:grpChg>
      </pc:sldChg>
      <pc:sldChg chg="addSp modSp mod">
        <pc:chgData name="Prof. MA Kede" userId="8e2e9ef6-c706-44f8-b4b4-1ac80fff312e" providerId="ADAL" clId="{9AB80214-2F0D-4248-A6C7-C58237A4A873}" dt="2024-01-21T05:01:53.921" v="134" actId="1076"/>
        <pc:sldMkLst>
          <pc:docMk/>
          <pc:sldMk cId="292875949" sldId="473"/>
        </pc:sldMkLst>
        <pc:spChg chg="mod">
          <ac:chgData name="Prof. MA Kede" userId="8e2e9ef6-c706-44f8-b4b4-1ac80fff312e" providerId="ADAL" clId="{9AB80214-2F0D-4248-A6C7-C58237A4A873}" dt="2024-01-21T05:01:39.635" v="131" actId="5793"/>
          <ac:spMkLst>
            <pc:docMk/>
            <pc:sldMk cId="292875949" sldId="473"/>
            <ac:spMk id="3" creationId="{00000000-0000-0000-0000-000000000000}"/>
          </ac:spMkLst>
        </pc:spChg>
        <pc:spChg chg="add mod">
          <ac:chgData name="Prof. MA Kede" userId="8e2e9ef6-c706-44f8-b4b4-1ac80fff312e" providerId="ADAL" clId="{9AB80214-2F0D-4248-A6C7-C58237A4A873}" dt="2024-01-21T05:01:53.921" v="134" actId="1076"/>
          <ac:spMkLst>
            <pc:docMk/>
            <pc:sldMk cId="292875949" sldId="473"/>
            <ac:spMk id="6" creationId="{04F5E3DF-6971-3541-4618-7C064E2BD8EE}"/>
          </ac:spMkLst>
        </pc:spChg>
      </pc:sldChg>
    </pc:docChg>
  </pc:docChgLst>
  <pc:docChgLst>
    <pc:chgData name="Dr. MA Kede" userId="8e2e9ef6-c706-44f8-b4b4-1ac80fff312e" providerId="ADAL" clId="{640754FB-4D3E-0049-8379-DEC469D9AA86}"/>
    <pc:docChg chg="modSld">
      <pc:chgData name="Dr. MA Kede" userId="8e2e9ef6-c706-44f8-b4b4-1ac80fff312e" providerId="ADAL" clId="{640754FB-4D3E-0049-8379-DEC469D9AA86}" dt="2022-01-19T05:38:10" v="0" actId="20577"/>
      <pc:docMkLst>
        <pc:docMk/>
      </pc:docMkLst>
      <pc:sldChg chg="modSp">
        <pc:chgData name="Dr. MA Kede" userId="8e2e9ef6-c706-44f8-b4b4-1ac80fff312e" providerId="ADAL" clId="{640754FB-4D3E-0049-8379-DEC469D9AA86}" dt="2022-01-19T05:38:10" v="0" actId="20577"/>
        <pc:sldMkLst>
          <pc:docMk/>
          <pc:sldMk cId="3028326262" sldId="462"/>
        </pc:sldMkLst>
        <pc:spChg chg="mod">
          <ac:chgData name="Dr. MA Kede" userId="8e2e9ef6-c706-44f8-b4b4-1ac80fff312e" providerId="ADAL" clId="{640754FB-4D3E-0049-8379-DEC469D9AA86}" dt="2022-01-19T05:38:10" v="0" actId="20577"/>
          <ac:spMkLst>
            <pc:docMk/>
            <pc:sldMk cId="3028326262" sldId="462"/>
            <ac:spMk id="1030" creationId="{00000000-0000-0000-0000-000000000000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chemeClr val="accent3">
                  <a:lumMod val="60000"/>
                  <a:lumOff val="4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E288-4EE1-9AC9-9EC9F65FB2DB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E288-4EE1-9AC9-9EC9F65FB2DB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E288-4EE1-9AC9-9EC9F65FB2DB}"/>
              </c:ext>
            </c:extLst>
          </c:dPt>
          <c:cat>
            <c:numRef>
              <c:f>Sheet1!$A$2:$A$3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288-4EE1-9AC9-9EC9F65FB2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001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chemeClr val="accent3">
                  <a:lumMod val="60000"/>
                  <a:lumOff val="4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60DA-4F68-9FD9-F13C01958BAE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60DA-4F68-9FD9-F13C01958BAE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60DA-4F68-9FD9-F13C01958BAE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0DA-4F68-9FD9-F13C01958B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001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chemeClr val="accent3">
                  <a:lumMod val="60000"/>
                  <a:lumOff val="4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11C7-49E3-AB65-592532C6717F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11C7-49E3-AB65-592532C6717F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11C7-49E3-AB65-592532C6717F}"/>
              </c:ext>
            </c:extLst>
          </c:dPt>
          <c:cat>
            <c:numRef>
              <c:f>Sheet1!$A$2:$A$4</c:f>
              <c:numCache>
                <c:formatCode>General</c:formatCode>
                <c:ptCount val="3"/>
                <c:pt idx="0">
                  <c:v>1</c:v>
                </c:pt>
                <c:pt idx="1">
                  <c:v>2</c:v>
                </c:pt>
                <c:pt idx="2">
                  <c:v>3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11C7-49E3-AB65-592532C671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0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001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4A7B-4F24-A72C-960843EDAC76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4A7B-4F24-A72C-960843EDAC76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4A7B-4F24-A72C-960843EDAC76}"/>
              </c:ext>
            </c:extLst>
          </c:dPt>
          <c:cat>
            <c:numRef>
              <c:f>Sheet1!$A$2</c:f>
              <c:numCache>
                <c:formatCode>General</c:formatCode>
                <c:ptCount val="1"/>
                <c:pt idx="0">
                  <c:v>1</c:v>
                </c:pt>
              </c:numCache>
            </c:numRef>
          </c:cat>
          <c:val>
            <c:numRef>
              <c:f>Sheet1!$B$2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4A7B-4F24-A72C-960843EDAC7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90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001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chemeClr val="accent3">
                  <a:lumMod val="60000"/>
                  <a:lumOff val="4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6D2F-468D-9B95-A385BB543383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6D2F-468D-9B95-A385BB543383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6D2F-468D-9B95-A385BB543383}"/>
              </c:ext>
            </c:extLst>
          </c:dPt>
          <c:dPt>
            <c:idx val="3"/>
            <c:bubble3D val="0"/>
            <c:spPr>
              <a:solidFill>
                <a:srgbClr val="2F97B5">
                  <a:alpha val="52000"/>
                </a:srgb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6D2F-468D-9B95-A385BB543383}"/>
              </c:ext>
            </c:extLst>
          </c:dPt>
          <c:dPt>
            <c:idx val="4"/>
            <c:bubble3D val="0"/>
            <c:spPr>
              <a:solidFill>
                <a:srgbClr val="2F97B5">
                  <a:alpha val="52000"/>
                </a:srgb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6D2F-468D-9B95-A385BB543383}"/>
              </c:ext>
            </c:extLst>
          </c:dPt>
          <c:dPt>
            <c:idx val="5"/>
            <c:bubble3D val="0"/>
            <c:spPr>
              <a:solidFill>
                <a:srgbClr val="2F97B5">
                  <a:alpha val="52000"/>
                </a:srgb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6D2F-468D-9B95-A385BB543383}"/>
              </c:ext>
            </c:extLst>
          </c:dPt>
          <c:dPt>
            <c:idx val="6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6D2F-468D-9B95-A385BB543383}"/>
              </c:ext>
            </c:extLst>
          </c:dPt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6D2F-468D-9B95-A385BB54338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4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001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chemeClr val="accent3">
                  <a:lumMod val="60000"/>
                  <a:lumOff val="4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C3BC-4558-97D7-79002F10C068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C3BC-4558-97D7-79002F10C068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C3BC-4558-97D7-79002F10C068}"/>
              </c:ext>
            </c:extLst>
          </c:dPt>
          <c:dPt>
            <c:idx val="3"/>
            <c:bubble3D val="0"/>
            <c:spPr>
              <a:solidFill>
                <a:srgbClr val="2F97B5">
                  <a:alpha val="52000"/>
                </a:srgb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C3BC-4558-97D7-79002F10C068}"/>
              </c:ext>
            </c:extLst>
          </c:dPt>
          <c:dPt>
            <c:idx val="4"/>
            <c:bubble3D val="0"/>
            <c:spPr>
              <a:solidFill>
                <a:srgbClr val="2F97B5">
                  <a:alpha val="52000"/>
                </a:srgb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C3BC-4558-97D7-79002F10C068}"/>
              </c:ext>
            </c:extLst>
          </c:dPt>
          <c:dPt>
            <c:idx val="5"/>
            <c:bubble3D val="0"/>
            <c:spPr>
              <a:solidFill>
                <a:srgbClr val="2F97B5">
                  <a:alpha val="52000"/>
                </a:srgb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C3BC-4558-97D7-79002F10C068}"/>
              </c:ext>
            </c:extLst>
          </c:dPt>
          <c:dPt>
            <c:idx val="6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C3BC-4558-97D7-79002F10C068}"/>
              </c:ext>
            </c:extLst>
          </c:dPt>
          <c:cat>
            <c:numRef>
              <c:f>Sheet1!$A$2:$A$5</c:f>
              <c:numCache>
                <c:formatCode>General</c:formatCode>
                <c:ptCount val="4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1</c:v>
                </c:pt>
                <c:pt idx="2">
                  <c:v>1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3BC-4558-97D7-79002F10C0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001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35"/>
    </mc:Choice>
    <mc:Fallback>
      <c:style val="35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solidFill>
                <a:srgbClr val="000000"/>
              </a:solidFill>
            </a:ln>
          </c:spPr>
          <c:dPt>
            <c:idx val="0"/>
            <c:bubble3D val="0"/>
            <c:spPr>
              <a:solidFill>
                <a:schemeClr val="accent3">
                  <a:lumMod val="60000"/>
                  <a:lumOff val="4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FD3B-49B1-A730-B0D1827CA61C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FD3B-49B1-A730-B0D1827CA61C}"/>
              </c:ext>
            </c:extLst>
          </c:dPt>
          <c:dPt>
            <c:idx val="2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chemeClr val="tx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5-FD3B-49B1-A730-B0D1827CA61C}"/>
              </c:ext>
            </c:extLst>
          </c:dPt>
          <c:dPt>
            <c:idx val="3"/>
            <c:bubble3D val="0"/>
            <c:spPr>
              <a:solidFill>
                <a:srgbClr val="2F97B5">
                  <a:alpha val="52000"/>
                </a:srgb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7-FD3B-49B1-A730-B0D1827CA61C}"/>
              </c:ext>
            </c:extLst>
          </c:dPt>
          <c:dPt>
            <c:idx val="4"/>
            <c:bubble3D val="0"/>
            <c:spPr>
              <a:solidFill>
                <a:srgbClr val="2F97B5">
                  <a:alpha val="52000"/>
                </a:srgb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9-FD3B-49B1-A730-B0D1827CA61C}"/>
              </c:ext>
            </c:extLst>
          </c:dPt>
          <c:dPt>
            <c:idx val="5"/>
            <c:bubble3D val="0"/>
            <c:spPr>
              <a:solidFill>
                <a:srgbClr val="2F97B5">
                  <a:alpha val="52000"/>
                </a:srgb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B-FD3B-49B1-A730-B0D1827CA61C}"/>
              </c:ext>
            </c:extLst>
          </c:dPt>
          <c:dPt>
            <c:idx val="6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D-FD3B-49B1-A730-B0D1827CA61C}"/>
              </c:ext>
            </c:extLst>
          </c:dPt>
          <c:dPt>
            <c:idx val="7"/>
            <c:bubble3D val="0"/>
            <c:spPr>
              <a:solidFill>
                <a:schemeClr val="bg2">
                  <a:lumMod val="50000"/>
                  <a:alpha val="52000"/>
                </a:schemeClr>
              </a:solidFill>
              <a:ln>
                <a:solidFill>
                  <a:srgbClr val="000000"/>
                </a:solidFill>
              </a:ln>
            </c:spPr>
            <c:extLst>
              <c:ext xmlns:c16="http://schemas.microsoft.com/office/drawing/2014/chart" uri="{C3380CC4-5D6E-409C-BE32-E72D297353CC}">
                <c16:uniqueId val="{0000000F-FD3B-49B1-A730-B0D1827CA61C}"/>
              </c:ext>
            </c:extLst>
          </c:dPt>
          <c:cat>
            <c:numRef>
              <c:f>Sheet1!$A$2:$A$9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FD3B-49B1-A730-B0D1827CA6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68"/>
      </c:pieChart>
    </c:plotArea>
    <c:plotVisOnly val="1"/>
    <c:dispBlanksAs val="gap"/>
    <c:showDLblsOverMax val="0"/>
  </c:chart>
  <c:spPr>
    <a:noFill/>
    <a:ln>
      <a:noFill/>
    </a:ln>
  </c:spPr>
  <c:txPr>
    <a:bodyPr/>
    <a:lstStyle/>
    <a:p>
      <a:pPr>
        <a:defRPr sz="1800"/>
      </a:pPr>
      <a:endParaRPr lang="en-001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C94BD-8ED2-401B-9F20-E6F30E093812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6DDA37-F1DC-0A4D-983E-4F7C839DA29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9402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CB240-5690-45FF-A25B-ACFCCDAA33E3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1C66C5-65D6-E94E-BA6A-11B95EF7C4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58989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560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Alice</a:t>
            </a:r>
            <a:r>
              <a:rPr lang="en-US" baseline="0" dirty="0"/>
              <a:t> needs:  PA </a:t>
            </a:r>
            <a:r>
              <a:rPr lang="en-US" dirty="0"/>
              <a:t>=</a:t>
            </a:r>
            <a:r>
              <a:rPr lang="en-US" baseline="0" dirty="0"/>
              <a:t> (n-a)(n-a+1)/2   </a:t>
            </a:r>
          </a:p>
          <a:p>
            <a:r>
              <a:rPr lang="en-US" baseline="0" dirty="0"/>
              <a:t>Bob  needs: PB = (n-b)(n-b+1)/2  </a:t>
            </a:r>
          </a:p>
          <a:p>
            <a:endParaRPr lang="en-US" baseline="0" dirty="0"/>
          </a:p>
          <a:p>
            <a:r>
              <a:rPr lang="en-US" baseline="0" dirty="0"/>
              <a:t>Alice wins = PB/(PA+PB)</a:t>
            </a:r>
          </a:p>
          <a:p>
            <a:r>
              <a:rPr lang="en-US" baseline="0" dirty="0"/>
              <a:t>Bob wins = PA/(PA+PB)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TUG [pg16-19]</a:t>
            </a:r>
          </a:p>
          <a:p>
            <a:r>
              <a:rPr lang="en-US" dirty="0"/>
              <a:t>an Italian mathematician, engineer (designing fortifications)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Pascal/Fermat solution [TUG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24-30,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58-60]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Pascal’s solution (universal method)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60-63]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Fermat’s solution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65-66,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13] - and counterpoint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31,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49]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5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Pascal/Fermat solution [TUG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24-30,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58-60]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Pascal’s solution (universal method)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60-63]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Fermat’s solution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65-66,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13] - and counterpoint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31,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Pascal/Fermat solution [TUG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24-30,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58-60]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Pascal’s solution (universal method)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60-63]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Fermat’s solution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65-66,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13] - and counterpoint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31,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Pascal/Fermat solution [TUG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24-30,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58-60]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Pascal’s solution (universal method)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60-63]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Fermat’s solution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65-66,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13] - and counterpoint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31,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5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Pascal/Fermat solution [TUG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24-30,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58-60]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Pascal’s solution (universal method)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60-63]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Fermat’s solution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65-66,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13] - and counterpoint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31,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Pascal/Fermat solution [TUG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24-30,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58-60]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Pascal’s solution (universal method)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60-63]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Fermat’s solution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65-66,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13] - and counterpoint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31,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5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73-82]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55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 [TUG pg9]</a:t>
            </a:r>
          </a:p>
          <a:p>
            <a:endParaRPr lang="en-US" dirty="0"/>
          </a:p>
          <a:p>
            <a:r>
              <a:rPr lang="en-US" dirty="0"/>
              <a:t>(this is a simplified version…the real version</a:t>
            </a:r>
            <a:r>
              <a:rPr lang="en-US" baseline="0" dirty="0"/>
              <a:t> involves dice)</a:t>
            </a:r>
          </a:p>
          <a:p>
            <a:r>
              <a:rPr lang="en-US" baseline="0" dirty="0"/>
              <a:t>Why problem of points?  Each person is assigned points based on how many times they have won.</a:t>
            </a:r>
          </a:p>
          <a:p>
            <a:r>
              <a:rPr lang="en-US" baseline="0" dirty="0"/>
              <a:t>Also called Unfinished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94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73-82]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559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73-82]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5591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73-82]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455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Pascal/Fermat solution [TUG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24-30,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58-60]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Pascal’s solution (universal method)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60-63]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tabLst/>
              <a:defRPr/>
            </a:pP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Fermat’s solution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65-66,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13] - and counterpoint [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31, </a:t>
            </a:r>
            <a:r>
              <a:rPr lang="en-US" sz="1200" i="1" u="non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pg</a:t>
            </a:r>
            <a:r>
              <a:rPr lang="en-US" sz="1200" i="1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49]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15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fate </a:t>
            </a:r>
            <a:r>
              <a:rPr lang="en-US" dirty="0" err="1"/>
              <a:t>vs</a:t>
            </a:r>
            <a:r>
              <a:rPr lang="en-US" dirty="0"/>
              <a:t> prediction [TUG 86-88]</a:t>
            </a:r>
          </a:p>
          <a:p>
            <a:r>
              <a:rPr lang="en-US" dirty="0"/>
              <a:t>fate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dirty="0" err="1"/>
              <a:t>predicatability</a:t>
            </a:r>
            <a:r>
              <a:rPr lang="en-US" dirty="0"/>
              <a:t> [de </a:t>
            </a:r>
            <a:r>
              <a:rPr lang="en-US" dirty="0" err="1"/>
              <a:t>Moivre</a:t>
            </a:r>
            <a:r>
              <a:rPr lang="en-US" dirty="0"/>
              <a:t> </a:t>
            </a:r>
            <a:r>
              <a:rPr lang="en-US" dirty="0" err="1"/>
              <a:t>pg</a:t>
            </a:r>
            <a:r>
              <a:rPr lang="en-US"/>
              <a:t> 50-52]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71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 [TUG pg9]</a:t>
            </a:r>
          </a:p>
          <a:p>
            <a:endParaRPr lang="en-US" dirty="0"/>
          </a:p>
          <a:p>
            <a:r>
              <a:rPr lang="en-US" dirty="0"/>
              <a:t>(this is a simplified version…the real version</a:t>
            </a:r>
            <a:r>
              <a:rPr lang="en-US" baseline="0" dirty="0"/>
              <a:t> involves dice)</a:t>
            </a:r>
          </a:p>
          <a:p>
            <a:r>
              <a:rPr lang="en-US" baseline="0" dirty="0"/>
              <a:t>Why problem of points?  Each person is assigned points based on how many times they have won.</a:t>
            </a:r>
          </a:p>
          <a:p>
            <a:r>
              <a:rPr lang="en-US" baseline="0" dirty="0"/>
              <a:t>Also called Unfinished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9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 [TUG pg9]</a:t>
            </a:r>
          </a:p>
          <a:p>
            <a:endParaRPr lang="en-US" dirty="0"/>
          </a:p>
          <a:p>
            <a:r>
              <a:rPr lang="en-US" dirty="0"/>
              <a:t>(this is a simplified version…the real version</a:t>
            </a:r>
            <a:r>
              <a:rPr lang="en-US" baseline="0" dirty="0"/>
              <a:t> involves dice)</a:t>
            </a:r>
          </a:p>
          <a:p>
            <a:r>
              <a:rPr lang="en-US" baseline="0" dirty="0"/>
              <a:t>Why problem of points?  Each person is assigned points based on how many times they have won.</a:t>
            </a:r>
          </a:p>
          <a:p>
            <a:r>
              <a:rPr lang="en-US" baseline="0" dirty="0"/>
              <a:t>Also called Unfinished game.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9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 [TUG pg9]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9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definition [TUG pg9]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5394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 wins = a / (</a:t>
            </a:r>
            <a:r>
              <a:rPr lang="en-US" dirty="0" err="1"/>
              <a:t>a+b</a:t>
            </a:r>
            <a:r>
              <a:rPr lang="en-US" dirty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 wins = b / (</a:t>
            </a:r>
            <a:r>
              <a:rPr lang="en-US" dirty="0" err="1"/>
              <a:t>a+b</a:t>
            </a:r>
            <a:r>
              <a:rPr lang="en-US" dirty="0"/>
              <a:t>)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Italian mathematician, collaborator with Leonardo da Vinci, and an early contributor to the field now known as accounting. He is referred to as the father of accounting</a:t>
            </a:r>
            <a:r>
              <a:rPr lang="en-HK" dirty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TUG [pg16-19]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an Italian polymath, whose interests and proficiencies ranged through those of mathematician, physician, biologist, physicist, chemist, astronomer, philosopher, writer, and gambler. He</a:t>
            </a:r>
            <a:r>
              <a:rPr lang="en-US" baseline="0" dirty="0"/>
              <a:t> was one of the key figures in the foundation of probability and the earliest introducer of the binomial coefficients and the binomial theorem in the Western world.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TUG [pg16-19]</a:t>
            </a:r>
          </a:p>
          <a:p>
            <a:endParaRPr lang="en-US" dirty="0"/>
          </a:p>
          <a:p>
            <a:r>
              <a:rPr lang="en-US" dirty="0"/>
              <a:t>Alice</a:t>
            </a:r>
            <a:r>
              <a:rPr lang="en-US" baseline="0" dirty="0"/>
              <a:t> = a/(</a:t>
            </a:r>
            <a:r>
              <a:rPr lang="en-US" baseline="0" dirty="0" err="1"/>
              <a:t>a+b</a:t>
            </a:r>
            <a:r>
              <a:rPr lang="en-US" baseline="0" dirty="0"/>
              <a:t>)</a:t>
            </a:r>
          </a:p>
          <a:p>
            <a:r>
              <a:rPr lang="en-US" baseline="0" dirty="0"/>
              <a:t>Bob = b/(</a:t>
            </a:r>
            <a:r>
              <a:rPr lang="en-US" baseline="0" dirty="0" err="1"/>
              <a:t>a+b</a:t>
            </a:r>
            <a:r>
              <a:rPr lang="en-US" baseline="0" dirty="0"/>
              <a:t>)</a:t>
            </a: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1C66C5-65D6-E94E-BA6A-11B95EF7C4B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A7C8E-0973-421F-A52D-2892701A0E26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430422-C7BF-495B-B75B-37FC65E4911B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1172F-E6BE-43F7-886E-BC7F3EE15ADE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941C4-1F82-471B-927C-A35F6B01E12A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9418D-2A1A-40B7-A022-3BCAE1A7E628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B74C1-D0B2-41C1-A11C-B7A7022BBE53}" type="datetime1">
              <a:rPr lang="en-US" altLang="zh-CN" smtClean="0"/>
              <a:t>1/21/24</a:t>
            </a:fld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479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EB521-5BF1-4389-BE14-66D95880ED75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C56492-1C57-487C-84FB-32544BF32DDC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0EBA5-49B8-41E3-B228-D8C389829DDF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2099189"/>
            <a:ext cx="3840480" cy="3844412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2099189"/>
            <a:ext cx="3840480" cy="3844412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CEF0F0-1DA1-4983-9BAD-5D8275F2F428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549275" y="1590734"/>
            <a:ext cx="8042276" cy="50845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75018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D5E-1C1F-492B-A720-EBE0D6ED495E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A76D9-E3CE-4B60-9B56-EB8A25BF4BE7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D0226-E8A2-44C6-A979-AE962DC969BC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03C2CD12-3224-459C-9042-3984EA284778}" type="datetime1">
              <a:rPr lang="en-US" altLang="zh-CN" smtClean="0"/>
              <a:t>1/21/24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600">
                <a:solidFill>
                  <a:schemeClr val="bg1"/>
                </a:solidFill>
              </a:defRPr>
            </a:lvl1pPr>
          </a:lstStyle>
          <a:p>
            <a:fld id="{52879864-58F7-E440-BAEE-A5FD1DF8B447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70" r:id="rId2"/>
    <p:sldLayoutId id="2147484371" r:id="rId3"/>
    <p:sldLayoutId id="2147484372" r:id="rId4"/>
    <p:sldLayoutId id="2147484373" r:id="rId5"/>
    <p:sldLayoutId id="2147484381" r:id="rId6"/>
    <p:sldLayoutId id="2147484374" r:id="rId7"/>
    <p:sldLayoutId id="2147484375" r:id="rId8"/>
    <p:sldLayoutId id="2147484376" r:id="rId9"/>
    <p:sldLayoutId id="2147484377" r:id="rId10"/>
    <p:sldLayoutId id="2147484378" r:id="rId11"/>
    <p:sldLayoutId id="2147484379" r:id="rId12"/>
    <p:sldLayoutId id="2147484380" r:id="rId13"/>
    <p:sldLayoutId id="2147484382" r:id="rId14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chart" Target="../charts/chart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microsoft.com/office/2007/relationships/hdphoto" Target="../media/hdphoto7.wdp"/><Relationship Id="rId10" Type="http://schemas.microsoft.com/office/2007/relationships/hdphoto" Target="../media/hdphoto5.wdp"/><Relationship Id="rId4" Type="http://schemas.microsoft.com/office/2007/relationships/hdphoto" Target="../media/hdphoto6.wdp"/><Relationship Id="rId9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chart" Target="../charts/char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chart" Target="../charts/char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8.wdp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4.wdp"/><Relationship Id="rId14" Type="http://schemas.openxmlformats.org/officeDocument/2006/relationships/chart" Target="../charts/char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2.wdp"/><Relationship Id="rId3" Type="http://schemas.openxmlformats.org/officeDocument/2006/relationships/image" Target="../media/image6.png"/><Relationship Id="rId7" Type="http://schemas.microsoft.com/office/2007/relationships/hdphoto" Target="../media/hdphoto5.wdp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1.wdp"/><Relationship Id="rId5" Type="http://schemas.microsoft.com/office/2007/relationships/hdphoto" Target="../media/hdphoto4.wdp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microsoft.com/office/2007/relationships/hdphoto" Target="../media/hdphoto9.wdp"/><Relationship Id="rId1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microsoft.com/office/2007/relationships/hdphoto" Target="../media/hdphoto9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microsoft.com/office/2007/relationships/hdphoto" Target="../media/hdphoto5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6.png"/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1.wdp"/><Relationship Id="rId15" Type="http://schemas.openxmlformats.org/officeDocument/2006/relationships/image" Target="../media/image14.pn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microsoft.com/office/2007/relationships/hdphoto" Target="../media/hdphoto9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7.png"/><Relationship Id="rId3" Type="http://schemas.openxmlformats.org/officeDocument/2006/relationships/image" Target="../media/image12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microsoft.com/office/2007/relationships/hdphoto" Target="../media/hdphoto9.wdp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4.png"/><Relationship Id="rId1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2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w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microsoft.com/office/2007/relationships/hdphoto" Target="../media/hdphoto5.wdp"/><Relationship Id="rId5" Type="http://schemas.openxmlformats.org/officeDocument/2006/relationships/image" Target="../media/image3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microsoft.com/office/2007/relationships/hdphoto" Target="../media/hdphoto4.wdp"/><Relationship Id="rId9" Type="http://schemas.microsoft.com/office/2007/relationships/hdphoto" Target="../media/hdphoto1.wdp"/><Relationship Id="rId1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microsoft.com/office/2007/relationships/hdphoto" Target="../media/hdphoto3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11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openxmlformats.org/officeDocument/2006/relationships/image" Target="../media/image3.png"/><Relationship Id="rId4" Type="http://schemas.microsoft.com/office/2007/relationships/hdphoto" Target="../media/hdphoto4.wdp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microsoft.com/office/2007/relationships/hdphoto" Target="../media/hdphoto4.wdp"/><Relationship Id="rId3" Type="http://schemas.openxmlformats.org/officeDocument/2006/relationships/image" Target="../media/image6.png"/><Relationship Id="rId7" Type="http://schemas.microsoft.com/office/2007/relationships/hdphoto" Target="../media/hdphoto1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microsoft.com/office/2007/relationships/hdphoto" Target="../media/hdphoto5.wdp"/><Relationship Id="rId1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5.png"/><Relationship Id="rId9" Type="http://schemas.microsoft.com/office/2007/relationships/hdphoto" Target="../media/hdphoto2.wdp"/><Relationship Id="rId1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12" Type="http://schemas.openxmlformats.org/officeDocument/2006/relationships/chart" Target="../charts/chart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6.png"/><Relationship Id="rId5" Type="http://schemas.microsoft.com/office/2007/relationships/hdphoto" Target="../media/hdphoto7.wdp"/><Relationship Id="rId10" Type="http://schemas.microsoft.com/office/2007/relationships/hdphoto" Target="../media/hdphoto5.wdp"/><Relationship Id="rId4" Type="http://schemas.microsoft.com/office/2007/relationships/hdphoto" Target="../media/hdphoto6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b="1" dirty="0"/>
              <a:t>Problem of the Points: </a:t>
            </a:r>
            <a:br>
              <a:rPr lang="en-US" sz="3600" b="1" dirty="0"/>
            </a:br>
            <a:r>
              <a:rPr lang="en-US" sz="3600" b="1" dirty="0"/>
              <a:t>The Unfinished Game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CS 2402 Lecture 2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E63A33-8271-4DD0-9C48-789913D7C115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6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dirty="0" err="1"/>
              <a:t>Cardano’s</a:t>
            </a:r>
            <a:r>
              <a:rPr lang="en-US" dirty="0"/>
              <a:t> Criticism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600201"/>
            <a:ext cx="8213725" cy="481302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Alice has 2 points and Bob has 0</a:t>
            </a:r>
          </a:p>
          <a:p>
            <a:pPr lvl="1"/>
            <a:r>
              <a:rPr lang="en-US" dirty="0" err="1"/>
              <a:t>Pacioli’s</a:t>
            </a:r>
            <a:r>
              <a:rPr lang="en-US" dirty="0"/>
              <a:t> solution is to split the pot 2:0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r>
              <a:rPr lang="en-US" dirty="0"/>
              <a:t>Alice only has a modest lead </a:t>
            </a:r>
          </a:p>
          <a:p>
            <a:pPr lvl="3"/>
            <a:r>
              <a:rPr lang="en-US" dirty="0"/>
              <a:t>Yet Alice gets the whole pot (as if she had won the game)!</a:t>
            </a:r>
          </a:p>
          <a:p>
            <a:pPr lvl="2"/>
            <a:r>
              <a:rPr lang="en-US" dirty="0"/>
              <a:t>If Alice has a big lead 18 to 0, then the split is the same!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10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251514" y="88983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43815" y="2535470"/>
            <a:ext cx="2069971" cy="1925287"/>
            <a:chOff x="1043815" y="2535470"/>
            <a:chExt cx="2069971" cy="1925287"/>
          </a:xfrm>
        </p:grpSpPr>
        <p:grpSp>
          <p:nvGrpSpPr>
            <p:cNvPr id="88" name="Group 87"/>
            <p:cNvGrpSpPr/>
            <p:nvPr/>
          </p:nvGrpSpPr>
          <p:grpSpPr>
            <a:xfrm>
              <a:off x="1043815" y="4047457"/>
              <a:ext cx="2069971" cy="413300"/>
              <a:chOff x="1033704" y="4377552"/>
              <a:chExt cx="2069971" cy="413300"/>
            </a:xfrm>
          </p:grpSpPr>
          <p:grpSp>
            <p:nvGrpSpPr>
              <p:cNvPr id="98" name="Group 97"/>
              <p:cNvGrpSpPr/>
              <p:nvPr/>
            </p:nvGrpSpPr>
            <p:grpSpPr>
              <a:xfrm>
                <a:off x="1033704" y="4377552"/>
                <a:ext cx="2069971" cy="413300"/>
                <a:chOff x="1321260" y="4871913"/>
                <a:chExt cx="2069971" cy="413300"/>
              </a:xfrm>
            </p:grpSpPr>
            <p:pic>
              <p:nvPicPr>
                <p:cNvPr id="117" name="Picture 11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1844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18" name="Picture 11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494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19" name="Picture 11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5144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0" name="Picture 11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6127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1" name="Picture 12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2777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2" name="Picture 12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9427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3" name="Picture 12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1260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4" name="Picture 12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7910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5" name="Picture 12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4560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6" name="Picture 12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5543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7" name="Picture 12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2193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8" name="Picture 12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8843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29" name="Picture 12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5506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30" name="Picture 12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2156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31" name="Picture 13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8806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32" name="Picture 13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4494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33" name="Picture 13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1144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34" name="Picture 13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7794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135" name="Picture 13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4581" y="5078563"/>
                  <a:ext cx="206650" cy="206650"/>
                </a:xfrm>
                <a:prstGeom prst="rect">
                  <a:avLst/>
                </a:prstGeom>
              </p:spPr>
            </p:pic>
          </p:grpSp>
          <p:pic>
            <p:nvPicPr>
              <p:cNvPr id="99" name="Picture 9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4288" y="4377700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100" name="Picture 9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0790" y="4377700"/>
                <a:ext cx="206502" cy="206502"/>
              </a:xfrm>
              <a:prstGeom prst="rect">
                <a:avLst/>
              </a:prstGeom>
            </p:spPr>
          </p:pic>
        </p:grpSp>
        <p:pic>
          <p:nvPicPr>
            <p:cNvPr id="166" name="Picture 165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742" r="92978">
                          <a14:foregroundMark x1="40169" y1="40449" x2="40169" y2="40449"/>
                          <a14:foregroundMark x1="25562" y1="80618" x2="25562" y2="80618"/>
                          <a14:foregroundMark x1="73876" y1="82865" x2="73876" y2="82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7412" y="2535470"/>
              <a:ext cx="1441282" cy="1441283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5921375" y="2535470"/>
            <a:ext cx="2077469" cy="1919679"/>
            <a:chOff x="5921375" y="2535470"/>
            <a:chExt cx="2077469" cy="1919679"/>
          </a:xfrm>
        </p:grpSpPr>
        <p:grpSp>
          <p:nvGrpSpPr>
            <p:cNvPr id="137" name="Group 136"/>
            <p:cNvGrpSpPr/>
            <p:nvPr/>
          </p:nvGrpSpPr>
          <p:grpSpPr>
            <a:xfrm>
              <a:off x="5921375" y="4041849"/>
              <a:ext cx="2077469" cy="413300"/>
              <a:chOff x="1321260" y="4871913"/>
              <a:chExt cx="2077469" cy="413300"/>
            </a:xfrm>
          </p:grpSpPr>
          <p:pic>
            <p:nvPicPr>
              <p:cNvPr id="147" name="Picture 14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21844" y="487191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48" name="Picture 14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28494" y="487191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49" name="Picture 14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35144" y="487191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0" name="Picture 14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46127" y="487191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1" name="Picture 15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52777" y="487191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2" name="Picture 15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59427" y="487191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3" name="Picture 15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1260" y="507856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4" name="Picture 15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27910" y="507856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5" name="Picture 15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34560" y="507856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6" name="Picture 155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543" y="507856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7" name="Picture 15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52193" y="507856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8" name="Picture 15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8843" y="507856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59" name="Picture 15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65506" y="487191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2156" y="487191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78806" y="487191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64494" y="507856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63" name="Picture 16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71144" y="507856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64" name="Picture 16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77794" y="5078563"/>
                <a:ext cx="206650" cy="206650"/>
              </a:xfrm>
              <a:prstGeom prst="rect">
                <a:avLst/>
              </a:prstGeom>
            </p:spPr>
          </p:pic>
          <p:pic>
            <p:nvPicPr>
              <p:cNvPr id="165" name="Picture 16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92079" y="5078563"/>
                <a:ext cx="206650" cy="206650"/>
              </a:xfrm>
              <a:prstGeom prst="rect">
                <a:avLst/>
              </a:prstGeom>
            </p:spPr>
          </p:pic>
        </p:grpSp>
        <p:pic>
          <p:nvPicPr>
            <p:cNvPr id="167" name="Picture 166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5337" r="95225">
                          <a14:foregroundMark x1="80899" y1="82865" x2="80899" y2="82865"/>
                          <a14:foregroundMark x1="25281" y1="79775" x2="25281" y2="79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8595" y="2535470"/>
              <a:ext cx="1441282" cy="144128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99805" y="2627254"/>
            <a:ext cx="1120896" cy="1530233"/>
            <a:chOff x="3899805" y="2627254"/>
            <a:chExt cx="1120896" cy="1530233"/>
          </a:xfrm>
        </p:grpSpPr>
        <p:pic>
          <p:nvPicPr>
            <p:cNvPr id="175" name="Picture 174" descr="Money-Bag-5-psd26087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805" y="2627254"/>
              <a:ext cx="1120896" cy="1530233"/>
            </a:xfrm>
            <a:prstGeom prst="rect">
              <a:avLst/>
            </a:prstGeom>
          </p:spPr>
        </p:pic>
        <p:sp>
          <p:nvSpPr>
            <p:cNvPr id="176" name="TextBox 175"/>
            <p:cNvSpPr txBox="1"/>
            <p:nvPr/>
          </p:nvSpPr>
          <p:spPr>
            <a:xfrm>
              <a:off x="4010163" y="3239177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F7F7F"/>
                  </a:solidFill>
                </a:rPr>
                <a:t>$100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07573" y="2597900"/>
            <a:ext cx="3632249" cy="1855467"/>
            <a:chOff x="2507573" y="2597900"/>
            <a:chExt cx="3632249" cy="1855467"/>
          </a:xfrm>
        </p:grpSpPr>
        <p:sp>
          <p:nvSpPr>
            <p:cNvPr id="168" name="TextBox 167"/>
            <p:cNvSpPr txBox="1"/>
            <p:nvPr/>
          </p:nvSpPr>
          <p:spPr>
            <a:xfrm>
              <a:off x="2507573" y="3312588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$100</a:t>
              </a:r>
            </a:p>
          </p:txBody>
        </p:sp>
        <p:cxnSp>
          <p:nvCxnSpPr>
            <p:cNvPr id="169" name="Straight Arrow Connector 168"/>
            <p:cNvCxnSpPr/>
            <p:nvPr/>
          </p:nvCxnSpPr>
          <p:spPr>
            <a:xfrm flipH="1">
              <a:off x="3285545" y="3497254"/>
              <a:ext cx="407181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0" name="TextBox 169"/>
            <p:cNvSpPr txBox="1"/>
            <p:nvPr/>
          </p:nvSpPr>
          <p:spPr>
            <a:xfrm flipH="1">
              <a:off x="5654668" y="3275104"/>
              <a:ext cx="485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$0</a:t>
              </a:r>
            </a:p>
          </p:txBody>
        </p:sp>
        <p:cxnSp>
          <p:nvCxnSpPr>
            <p:cNvPr id="171" name="Straight Arrow Connector 170"/>
            <p:cNvCxnSpPr/>
            <p:nvPr/>
          </p:nvCxnSpPr>
          <p:spPr>
            <a:xfrm>
              <a:off x="5187830" y="3464988"/>
              <a:ext cx="447797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2" name="TextBox 171"/>
            <p:cNvSpPr txBox="1"/>
            <p:nvPr/>
          </p:nvSpPr>
          <p:spPr>
            <a:xfrm>
              <a:off x="3254935" y="3053375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2/2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5027800" y="3035361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0/2</a:t>
              </a: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4180263" y="4084035"/>
              <a:ext cx="54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2:0</a:t>
              </a:r>
            </a:p>
          </p:txBody>
        </p:sp>
        <p:graphicFrame>
          <p:nvGraphicFramePr>
            <p:cNvPr id="179" name="Chart 178"/>
            <p:cNvGraphicFramePr/>
            <p:nvPr/>
          </p:nvGraphicFramePr>
          <p:xfrm>
            <a:off x="3611770" y="2597900"/>
            <a:ext cx="1632909" cy="1596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196056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dirty="0" err="1"/>
              <a:t>Cardano’s</a:t>
            </a:r>
            <a:r>
              <a:rPr lang="en-US" dirty="0"/>
              <a:t> Solution </a:t>
            </a:r>
            <a:r>
              <a:rPr lang="en-US" sz="3200" dirty="0"/>
              <a:t>(1539)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795685"/>
          </a:xfrm>
        </p:spPr>
        <p:txBody>
          <a:bodyPr>
            <a:normAutofit lnSpcReduction="10000"/>
          </a:bodyPr>
          <a:lstStyle/>
          <a:p>
            <a:r>
              <a:rPr lang="en-US" i="1" dirty="0"/>
              <a:t>Divide the pot according to how many points the players </a:t>
            </a:r>
            <a:r>
              <a:rPr lang="en-US" i="1" u="sng" dirty="0"/>
              <a:t>need</a:t>
            </a:r>
            <a:r>
              <a:rPr lang="en-US" i="1" dirty="0"/>
              <a:t> to win</a:t>
            </a:r>
            <a:endParaRPr lang="en-US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endParaRPr lang="en-US" i="1" dirty="0"/>
          </a:p>
          <a:p>
            <a:pPr lvl="1"/>
            <a:r>
              <a:rPr lang="en-US" i="1" dirty="0"/>
              <a:t>Winning each successive round increases difficulty</a:t>
            </a:r>
          </a:p>
          <a:p>
            <a:pPr lvl="2"/>
            <a:r>
              <a:rPr lang="en-US" sz="1600" dirty="0"/>
              <a:t>2</a:t>
            </a:r>
            <a:r>
              <a:rPr lang="en-US" sz="1600" baseline="30000" dirty="0"/>
              <a:t>nd</a:t>
            </a:r>
            <a:r>
              <a:rPr lang="en-US" sz="1600" dirty="0"/>
              <a:t> win is twice as hard as 1</a:t>
            </a:r>
            <a:r>
              <a:rPr lang="en-US" sz="1600" baseline="30000" dirty="0"/>
              <a:t>st</a:t>
            </a:r>
            <a:r>
              <a:rPr lang="en-US" sz="1600" dirty="0"/>
              <a:t> win; 3</a:t>
            </a:r>
            <a:r>
              <a:rPr lang="en-US" sz="1600" baseline="30000" dirty="0"/>
              <a:t>rd</a:t>
            </a:r>
            <a:r>
              <a:rPr lang="en-US" sz="1600" dirty="0"/>
              <a:t> win is 3 times as hard as 1</a:t>
            </a:r>
            <a:r>
              <a:rPr lang="en-US" sz="1600" baseline="30000" dirty="0"/>
              <a:t>st</a:t>
            </a:r>
            <a:r>
              <a:rPr lang="en-US" sz="1600" dirty="0"/>
              <a:t> win</a:t>
            </a:r>
          </a:p>
          <a:p>
            <a:pPr lvl="2"/>
            <a:r>
              <a:rPr lang="en-US" sz="1600" dirty="0"/>
              <a:t>“Difficulty” of Bob to win 3 rounds: 1 + 2 + 3 = 6</a:t>
            </a:r>
          </a:p>
          <a:p>
            <a:pPr lvl="2"/>
            <a:r>
              <a:rPr lang="en-US" sz="1600" dirty="0"/>
              <a:t>“Difficulty” of Alice to win 1 round: 1</a:t>
            </a:r>
          </a:p>
          <a:p>
            <a:pPr lvl="2"/>
            <a:r>
              <a:rPr lang="en-US" sz="1600" dirty="0"/>
              <a:t>(This is almost correct, but not quite)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11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1176393" y="4078878"/>
            <a:ext cx="1836052" cy="366415"/>
            <a:chOff x="1541213" y="4424220"/>
            <a:chExt cx="2026903" cy="404502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742" r="92978">
                        <a14:foregroundMark x1="40169" y1="40449" x2="40169" y2="40449"/>
                        <a14:foregroundMark x1="25562" y1="80618" x2="25562" y2="80618"/>
                        <a14:foregroundMark x1="73876" y1="82865" x2="73876" y2="8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412" y="2565400"/>
            <a:ext cx="1441282" cy="144128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5337" r="95225">
                        <a14:foregroundMark x1="80899" y1="82865" x2="80899" y2="82865"/>
                        <a14:foregroundMark x1="25281" y1="79775" x2="25281" y2="79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595" y="2565400"/>
            <a:ext cx="1441282" cy="1441283"/>
          </a:xfrm>
          <a:prstGeom prst="rect">
            <a:avLst/>
          </a:prstGeom>
        </p:spPr>
      </p:pic>
      <p:pic>
        <p:nvPicPr>
          <p:cNvPr id="66" name="Picture 65" descr="Money-Bag-5-psd26087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05" y="2649532"/>
            <a:ext cx="1120896" cy="153023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4010163" y="326145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F7F7F"/>
                </a:solidFill>
              </a:rPr>
              <a:t>$100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056008" y="4078878"/>
            <a:ext cx="1836052" cy="366415"/>
            <a:chOff x="1541213" y="4424220"/>
            <a:chExt cx="2026903" cy="404502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93" y="4078878"/>
            <a:ext cx="366415" cy="366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809" y="4078878"/>
            <a:ext cx="366415" cy="36641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88" y="4085226"/>
            <a:ext cx="366415" cy="36641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224" y="4085226"/>
            <a:ext cx="366415" cy="36641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619" y="4085226"/>
            <a:ext cx="366415" cy="36641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507573" y="2636163"/>
            <a:ext cx="3993037" cy="1874218"/>
            <a:chOff x="2507573" y="2636163"/>
            <a:chExt cx="3993037" cy="1874218"/>
          </a:xfrm>
        </p:grpSpPr>
        <p:pic>
          <p:nvPicPr>
            <p:cNvPr id="76" name="Picture 7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6008" y="4078878"/>
              <a:ext cx="366415" cy="366415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2507573" y="3342518"/>
              <a:ext cx="845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$85.7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>
              <a:off x="3285545" y="3527184"/>
              <a:ext cx="407181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flipH="1">
              <a:off x="5654668" y="3305034"/>
              <a:ext cx="845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$14.3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5187830" y="3494918"/>
              <a:ext cx="447797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198235" y="3083305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6/7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050480" y="3065291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1/7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52065" y="4141049"/>
              <a:ext cx="54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6:1</a:t>
              </a:r>
            </a:p>
          </p:txBody>
        </p:sp>
        <p:graphicFrame>
          <p:nvGraphicFramePr>
            <p:cNvPr id="89" name="Chart 88"/>
            <p:cNvGraphicFramePr/>
            <p:nvPr/>
          </p:nvGraphicFramePr>
          <p:xfrm>
            <a:off x="3611770" y="2636163"/>
            <a:ext cx="1632909" cy="1596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827900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dirty="0" err="1"/>
              <a:t>Tartaglia’s</a:t>
            </a:r>
            <a:r>
              <a:rPr lang="en-US" dirty="0"/>
              <a:t> Solution </a:t>
            </a:r>
            <a:r>
              <a:rPr lang="en-US" sz="3200" dirty="0"/>
              <a:t>(1556)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176660" cy="4888413"/>
          </a:xfrm>
        </p:spPr>
        <p:txBody>
          <a:bodyPr>
            <a:normAutofit/>
          </a:bodyPr>
          <a:lstStyle/>
          <a:p>
            <a:pPr lvl="1"/>
            <a:r>
              <a:rPr lang="en-US" i="1" dirty="0"/>
              <a:t>Each person gains or loses proportional to the difference in wins so far</a:t>
            </a:r>
          </a:p>
          <a:p>
            <a:pPr lvl="2"/>
            <a:r>
              <a:rPr lang="en-US" dirty="0"/>
              <a:t>Alice is ahead by 2 points</a:t>
            </a:r>
          </a:p>
          <a:p>
            <a:pPr lvl="2"/>
            <a:r>
              <a:rPr lang="en-US" dirty="0"/>
              <a:t>Hence, Alice should gain 2/5 the bet from Bob</a:t>
            </a:r>
          </a:p>
          <a:p>
            <a:pPr lvl="2"/>
            <a:r>
              <a:rPr lang="en-US" dirty="0"/>
              <a:t>Alice gains $50 x 2/5 = $20.  Bob loses $20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12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1176393" y="5186281"/>
            <a:ext cx="1836052" cy="366415"/>
            <a:chOff x="1541213" y="4424220"/>
            <a:chExt cx="2026903" cy="404502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34" name="Picture 3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742" r="92978">
                        <a14:foregroundMark x1="40169" y1="40449" x2="40169" y2="40449"/>
                        <a14:foregroundMark x1="25562" y1="80618" x2="25562" y2="80618"/>
                        <a14:foregroundMark x1="73876" y1="82865" x2="73876" y2="8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412" y="3672803"/>
            <a:ext cx="1441282" cy="1441283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5337" r="95225">
                        <a14:foregroundMark x1="80899" y1="82865" x2="80899" y2="82865"/>
                        <a14:foregroundMark x1="25281" y1="79775" x2="25281" y2="79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595" y="3672803"/>
            <a:ext cx="1441282" cy="1441283"/>
          </a:xfrm>
          <a:prstGeom prst="rect">
            <a:avLst/>
          </a:prstGeom>
        </p:spPr>
      </p:pic>
      <p:pic>
        <p:nvPicPr>
          <p:cNvPr id="36" name="Picture 35" descr="Money-Bag-5-psd26087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05" y="3756935"/>
            <a:ext cx="1120896" cy="1530233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4010163" y="436885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F7F7F"/>
                </a:solidFill>
              </a:rPr>
              <a:t>$100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6056008" y="5186281"/>
            <a:ext cx="1836052" cy="366415"/>
            <a:chOff x="1541213" y="4424220"/>
            <a:chExt cx="2026903" cy="404502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44" name="Picture 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93" y="5186281"/>
            <a:ext cx="366415" cy="366415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809" y="5186281"/>
            <a:ext cx="366415" cy="366415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008" y="5186281"/>
            <a:ext cx="366415" cy="366415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88" y="5192629"/>
            <a:ext cx="366415" cy="366415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020138" y="5192629"/>
            <a:ext cx="5139095" cy="1078253"/>
            <a:chOff x="2020138" y="5192629"/>
            <a:chExt cx="5139095" cy="1078253"/>
          </a:xfrm>
        </p:grpSpPr>
        <p:sp>
          <p:nvSpPr>
            <p:cNvPr id="48" name="TextBox 47"/>
            <p:cNvSpPr txBox="1"/>
            <p:nvPr/>
          </p:nvSpPr>
          <p:spPr>
            <a:xfrm>
              <a:off x="2020138" y="5901550"/>
              <a:ext cx="1826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$50+$20=$70</a:t>
              </a:r>
            </a:p>
          </p:txBody>
        </p:sp>
        <p:cxnSp>
          <p:nvCxnSpPr>
            <p:cNvPr id="49" name="Straight Arrow Connector 48"/>
            <p:cNvCxnSpPr/>
            <p:nvPr/>
          </p:nvCxnSpPr>
          <p:spPr>
            <a:xfrm flipH="1">
              <a:off x="3018964" y="5249583"/>
              <a:ext cx="877353" cy="601972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 flipH="1">
              <a:off x="5402021" y="5901550"/>
              <a:ext cx="17572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$50-$20=$30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>
              <a:off x="5105399" y="5192629"/>
              <a:ext cx="950609" cy="658926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5" name="Picture 5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224" y="5192629"/>
            <a:ext cx="366415" cy="36641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619" y="5192629"/>
            <a:ext cx="366415" cy="366415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084835" y="3743566"/>
            <a:ext cx="2705639" cy="1874218"/>
            <a:chOff x="3084835" y="3743566"/>
            <a:chExt cx="2705639" cy="1874218"/>
          </a:xfrm>
        </p:grpSpPr>
        <p:sp>
          <p:nvSpPr>
            <p:cNvPr id="52" name="TextBox 51"/>
            <p:cNvSpPr txBox="1"/>
            <p:nvPr/>
          </p:nvSpPr>
          <p:spPr>
            <a:xfrm>
              <a:off x="3084835" y="4190708"/>
              <a:ext cx="73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7/10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050480" y="4172694"/>
              <a:ext cx="73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3/10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186085" y="5248452"/>
              <a:ext cx="54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7:3</a:t>
              </a:r>
            </a:p>
          </p:txBody>
        </p:sp>
        <p:graphicFrame>
          <p:nvGraphicFramePr>
            <p:cNvPr id="57" name="Chart 56"/>
            <p:cNvGraphicFramePr/>
            <p:nvPr/>
          </p:nvGraphicFramePr>
          <p:xfrm>
            <a:off x="3611770" y="3743566"/>
            <a:ext cx="1632909" cy="1596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63412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Pascal</a:t>
            </a:r>
            <a:r>
              <a:rPr lang="en-US" baseline="0" dirty="0"/>
              <a:t> &amp; Fermat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2193899"/>
            <a:ext cx="8042276" cy="4081768"/>
          </a:xfrm>
        </p:spPr>
        <p:txBody>
          <a:bodyPr>
            <a:normAutofit/>
          </a:bodyPr>
          <a:lstStyle/>
          <a:p>
            <a:r>
              <a:rPr lang="en-US" dirty="0"/>
              <a:t>There was a lot of confusion until…</a:t>
            </a:r>
          </a:p>
          <a:p>
            <a:r>
              <a:rPr lang="en-US" dirty="0"/>
              <a:t>In 1654, A rich man in France asked his friend Pascal a few questions about games of chance, including the problem of the points</a:t>
            </a:r>
          </a:p>
          <a:p>
            <a:pPr lvl="1"/>
            <a:r>
              <a:rPr lang="en-US" dirty="0"/>
              <a:t>Pascal came up with a possible solution</a:t>
            </a:r>
          </a:p>
          <a:p>
            <a:pPr lvl="1"/>
            <a:r>
              <a:rPr lang="en-US" dirty="0"/>
              <a:t>He was unsure, so he sent a letter to Fermat</a:t>
            </a:r>
          </a:p>
          <a:p>
            <a:r>
              <a:rPr lang="en-US" dirty="0"/>
              <a:t>The resulting exchange of letters would start the </a:t>
            </a:r>
            <a:r>
              <a:rPr lang="en-US" i="1" dirty="0"/>
              <a:t>theory of probability</a:t>
            </a:r>
            <a:endParaRPr lang="en-US" dirty="0"/>
          </a:p>
          <a:p>
            <a:pPr lvl="1"/>
            <a:r>
              <a:rPr lang="en-US" dirty="0"/>
              <a:t>…and all its subsequent applications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13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895" y="125132"/>
            <a:ext cx="1705093" cy="20830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81433" y="158122"/>
            <a:ext cx="1922547" cy="20357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75" b="70163" l="27000" r="73583"/>
                    </a14:imgEffect>
                  </a14:imgLayer>
                </a14:imgProps>
              </a:ext>
            </a:extLst>
          </a:blip>
          <a:srcRect l="24201" t="23511" r="22117" b="27744"/>
          <a:stretch/>
        </p:blipFill>
        <p:spPr>
          <a:xfrm>
            <a:off x="7204818" y="3665210"/>
            <a:ext cx="1754575" cy="113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6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5" presetClass="exit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412358" y="137778"/>
            <a:ext cx="6785821" cy="5443166"/>
            <a:chOff x="412358" y="137778"/>
            <a:chExt cx="6785821" cy="5443166"/>
          </a:xfrm>
        </p:grpSpPr>
        <p:pic>
          <p:nvPicPr>
            <p:cNvPr id="15" name="Picture 14" descr="msg_blue_bottom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97" y="5382920"/>
              <a:ext cx="6774482" cy="198024"/>
            </a:xfrm>
            <a:prstGeom prst="rect">
              <a:avLst/>
            </a:prstGeom>
          </p:spPr>
        </p:pic>
        <p:pic>
          <p:nvPicPr>
            <p:cNvPr id="14" name="Picture 13" descr="msg_blue_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95"/>
            <a:stretch/>
          </p:blipFill>
          <p:spPr>
            <a:xfrm>
              <a:off x="412358" y="137778"/>
              <a:ext cx="6152356" cy="525246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5883483" cy="1336956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My solution to the problem of the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57" y="1649548"/>
            <a:ext cx="6152356" cy="3797342"/>
          </a:xfrm>
        </p:spPr>
        <p:txBody>
          <a:bodyPr>
            <a:noAutofit/>
          </a:bodyPr>
          <a:lstStyle/>
          <a:p>
            <a:pPr marL="461963" marR="0" indent="-346075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110000"/>
              <a:buFont typeface="+mj-lt"/>
              <a:buAutoNum type="arabicPeriod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Find out how many rounds are needed for the game to be absolutely decided</a:t>
            </a:r>
          </a:p>
          <a:p>
            <a:pPr marL="461963" marR="0" indent="-346075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110000"/>
              <a:buFont typeface="+mj-lt"/>
              <a:buAutoNum type="arabicPeriod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List all the </a:t>
            </a:r>
            <a:r>
              <a:rPr lang="en-US" sz="2000" i="1" dirty="0">
                <a:solidFill>
                  <a:srgbClr val="000000"/>
                </a:solidFill>
              </a:rPr>
              <a:t>combination</a:t>
            </a:r>
            <a:r>
              <a:rPr lang="en-US" sz="2000" dirty="0">
                <a:solidFill>
                  <a:srgbClr val="000000"/>
                </a:solidFill>
              </a:rPr>
              <a:t> of outcomes of the remaining rounds</a:t>
            </a:r>
          </a:p>
          <a:p>
            <a:pPr marL="798513" lvl="1" indent="-346075">
              <a:buClrTx/>
              <a:defRPr/>
            </a:pPr>
            <a:r>
              <a:rPr lang="en-US" sz="2000" dirty="0">
                <a:solidFill>
                  <a:srgbClr val="000000"/>
                </a:solidFill>
              </a:rPr>
              <a:t>(These outcomes are all equally likely)</a:t>
            </a:r>
          </a:p>
          <a:p>
            <a:pPr marL="461963" indent="-346075">
              <a:buClrTx/>
              <a:buFont typeface="+mj-lt"/>
              <a:buAutoNum type="arabicPeriod"/>
              <a:defRPr/>
            </a:pPr>
            <a:r>
              <a:rPr lang="en-US" sz="2000" dirty="0">
                <a:solidFill>
                  <a:srgbClr val="000000"/>
                </a:solidFill>
              </a:rPr>
              <a:t>From this list, find the number of ways that each player can win the game</a:t>
            </a:r>
          </a:p>
          <a:p>
            <a:pPr marL="461963" marR="0" indent="-346075" algn="l" defTabSz="914400" rtl="0" eaLnBrk="1" fontAlgn="auto" latinLnBrk="0" hangingPunct="1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Tx/>
              <a:buSzPct val="110000"/>
              <a:buFont typeface="+mj-lt"/>
              <a:buAutoNum type="arabicPeriod"/>
              <a:tabLst/>
              <a:defRPr/>
            </a:pPr>
            <a:r>
              <a:rPr lang="en-US" sz="2000" dirty="0">
                <a:solidFill>
                  <a:srgbClr val="000000"/>
                </a:solidFill>
              </a:rPr>
              <a:t>Divide the stake according to proportion of possible wins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18231"/>
          <a:stretch/>
        </p:blipFill>
        <p:spPr>
          <a:xfrm>
            <a:off x="6826429" y="3495113"/>
            <a:ext cx="2084462" cy="2082255"/>
          </a:xfrm>
          <a:prstGeom prst="roundRect">
            <a:avLst>
              <a:gd name="adj" fmla="val 13306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826429" y="3001261"/>
            <a:ext cx="208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Fermat 1601</a:t>
            </a:r>
          </a:p>
        </p:txBody>
      </p:sp>
    </p:spTree>
    <p:extLst>
      <p:ext uri="{BB962C8B-B14F-4D97-AF65-F5344CB8AC3E}">
        <p14:creationId xmlns:p14="http://schemas.microsoft.com/office/powerpoint/2010/main" val="255682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81126"/>
          </a:xfrm>
        </p:spPr>
        <p:txBody>
          <a:bodyPr/>
          <a:lstStyle/>
          <a:p>
            <a:r>
              <a:rPr lang="en-US" dirty="0"/>
              <a:t>Fermat’s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7701" y="3332097"/>
            <a:ext cx="7733850" cy="276687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6 of 9 rounds already played </a:t>
            </a:r>
            <a:r>
              <a:rPr lang="en-US" dirty="0">
                <a:sym typeface="Wingdings"/>
              </a:rPr>
              <a:t> 3 rounds left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Possible outcomes of 3 remaining rounds:</a:t>
            </a:r>
            <a:br>
              <a:rPr lang="en-US" dirty="0">
                <a:sym typeface="Wingdings"/>
              </a:rPr>
            </a:br>
            <a:r>
              <a:rPr lang="en-US" i="1" dirty="0">
                <a:solidFill>
                  <a:schemeClr val="tx2">
                    <a:lumMod val="90000"/>
                    <a:lumOff val="10000"/>
                  </a:schemeClr>
                </a:solidFill>
                <a:sym typeface="Wingdings"/>
              </a:rPr>
              <a:t>AAA</a:t>
            </a:r>
            <a:r>
              <a:rPr lang="en-US" dirty="0">
                <a:sym typeface="Wingdings"/>
              </a:rPr>
              <a:t>, </a:t>
            </a:r>
            <a:r>
              <a:rPr lang="en-US" i="1" dirty="0">
                <a:solidFill>
                  <a:schemeClr val="bg2">
                    <a:lumMod val="50000"/>
                  </a:schemeClr>
                </a:solidFill>
                <a:sym typeface="Wingdings"/>
              </a:rPr>
              <a:t>AAB</a:t>
            </a:r>
            <a:r>
              <a:rPr lang="en-US" dirty="0">
                <a:sym typeface="Wingdings"/>
              </a:rPr>
              <a:t>, </a:t>
            </a:r>
            <a:r>
              <a:rPr lang="en-US" i="1" dirty="0">
                <a:solidFill>
                  <a:srgbClr val="2F97B5"/>
                </a:solidFill>
                <a:sym typeface="Wingdings"/>
              </a:rPr>
              <a:t>ABA</a:t>
            </a:r>
            <a:r>
              <a:rPr lang="en-US" dirty="0">
                <a:sym typeface="Wingdings"/>
              </a:rPr>
              <a:t>, </a:t>
            </a:r>
            <a:r>
              <a:rPr lang="en-US" i="1" dirty="0">
                <a:solidFill>
                  <a:srgbClr val="2F97B5"/>
                </a:solidFill>
                <a:sym typeface="Wingdings"/>
              </a:rPr>
              <a:t>BAA</a:t>
            </a:r>
            <a:r>
              <a:rPr lang="en-US" dirty="0">
                <a:sym typeface="Wingdings"/>
              </a:rPr>
              <a:t>, </a:t>
            </a:r>
            <a:r>
              <a:rPr lang="en-US" i="1" dirty="0">
                <a:solidFill>
                  <a:srgbClr val="FF4040"/>
                </a:solidFill>
                <a:sym typeface="Wingdings"/>
              </a:rPr>
              <a:t>ABB</a:t>
            </a:r>
            <a:r>
              <a:rPr lang="en-US" dirty="0">
                <a:sym typeface="Wingdings"/>
              </a:rPr>
              <a:t>, </a:t>
            </a:r>
            <a:r>
              <a:rPr lang="en-US" i="1" dirty="0">
                <a:solidFill>
                  <a:schemeClr val="accent6">
                    <a:lumMod val="60000"/>
                    <a:lumOff val="40000"/>
                  </a:schemeClr>
                </a:solidFill>
                <a:sym typeface="Wingdings"/>
              </a:rPr>
              <a:t>BAB</a:t>
            </a:r>
            <a:r>
              <a:rPr lang="en-US" dirty="0">
                <a:sym typeface="Wingdings"/>
              </a:rPr>
              <a:t>, </a:t>
            </a:r>
            <a:r>
              <a:rPr lang="en-US" i="1" dirty="0">
                <a:solidFill>
                  <a:srgbClr val="FF4040"/>
                </a:solidFill>
                <a:sym typeface="Wingdings"/>
              </a:rPr>
              <a:t>BBA</a:t>
            </a:r>
            <a:r>
              <a:rPr lang="en-US" dirty="0">
                <a:sym typeface="Wingdings"/>
              </a:rPr>
              <a:t>, </a:t>
            </a:r>
            <a:r>
              <a:rPr lang="en-US" i="1" dirty="0">
                <a:solidFill>
                  <a:schemeClr val="accent3">
                    <a:lumMod val="75000"/>
                  </a:schemeClr>
                </a:solidFill>
                <a:sym typeface="Wingdings"/>
              </a:rPr>
              <a:t>BBB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Alice can win 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sym typeface="Wingdings"/>
              </a:rPr>
              <a:t>7</a:t>
            </a:r>
            <a:r>
              <a:rPr lang="en-US" dirty="0">
                <a:sym typeface="Wingdings"/>
              </a:rPr>
              <a:t> ways; Bob can win </a:t>
            </a:r>
            <a:r>
              <a:rPr lang="en-US" b="1" dirty="0">
                <a:solidFill>
                  <a:schemeClr val="accent3">
                    <a:lumMod val="75000"/>
                  </a:schemeClr>
                </a:solidFill>
                <a:sym typeface="Wingdings"/>
              </a:rPr>
              <a:t>1</a:t>
            </a:r>
            <a:r>
              <a:rPr lang="en-US" dirty="0">
                <a:sym typeface="Wingdings"/>
              </a:rPr>
              <a:t> way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ym typeface="Wingdings"/>
              </a:rPr>
              <a:t>Split the pot 7:1  (outcomes are equally likely)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15</a:t>
            </a:fld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1176393" y="2827888"/>
            <a:ext cx="1836052" cy="366415"/>
            <a:chOff x="1541213" y="4424220"/>
            <a:chExt cx="2026903" cy="404502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742" r="92978">
                        <a14:foregroundMark x1="40169" y1="40449" x2="40169" y2="40449"/>
                        <a14:foregroundMark x1="25562" y1="80618" x2="25562" y2="80618"/>
                        <a14:foregroundMark x1="73876" y1="82865" x2="73876" y2="8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412" y="1314410"/>
            <a:ext cx="1441282" cy="1441283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5337" r="95225">
                        <a14:foregroundMark x1="80899" y1="82865" x2="80899" y2="82865"/>
                        <a14:foregroundMark x1="25281" y1="79775" x2="25281" y2="79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595" y="1314410"/>
            <a:ext cx="1441282" cy="1441283"/>
          </a:xfrm>
          <a:prstGeom prst="rect">
            <a:avLst/>
          </a:prstGeom>
        </p:spPr>
      </p:pic>
      <p:pic>
        <p:nvPicPr>
          <p:cNvPr id="66" name="Picture 65" descr="Money-Bag-5-psd26087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05" y="1398542"/>
            <a:ext cx="1120896" cy="1530233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4010163" y="2010465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7F7F7F"/>
                </a:solidFill>
              </a:rPr>
              <a:t>$100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6056008" y="2827888"/>
            <a:ext cx="1836052" cy="366415"/>
            <a:chOff x="1541213" y="4424220"/>
            <a:chExt cx="2026903" cy="404502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73" name="Picture 7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74" name="Picture 7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93" y="2827888"/>
            <a:ext cx="366415" cy="366415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809" y="2827888"/>
            <a:ext cx="366415" cy="366415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008" y="2827888"/>
            <a:ext cx="366415" cy="36641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88" y="2834236"/>
            <a:ext cx="366415" cy="366415"/>
          </a:xfrm>
          <a:prstGeom prst="rect">
            <a:avLst/>
          </a:prstGeom>
        </p:spPr>
      </p:pic>
      <p:pic>
        <p:nvPicPr>
          <p:cNvPr id="85" name="Picture 8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224" y="2834236"/>
            <a:ext cx="366415" cy="36641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619" y="2834236"/>
            <a:ext cx="366415" cy="366415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507573" y="1385173"/>
            <a:ext cx="3993037" cy="1874218"/>
            <a:chOff x="2507573" y="1385173"/>
            <a:chExt cx="3993037" cy="1874218"/>
          </a:xfrm>
        </p:grpSpPr>
        <p:sp>
          <p:nvSpPr>
            <p:cNvPr id="78" name="TextBox 77"/>
            <p:cNvSpPr txBox="1"/>
            <p:nvPr/>
          </p:nvSpPr>
          <p:spPr>
            <a:xfrm>
              <a:off x="2507573" y="2091528"/>
              <a:ext cx="845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$87.5</a:t>
              </a:r>
            </a:p>
          </p:txBody>
        </p:sp>
        <p:cxnSp>
          <p:nvCxnSpPr>
            <p:cNvPr id="79" name="Straight Arrow Connector 78"/>
            <p:cNvCxnSpPr/>
            <p:nvPr/>
          </p:nvCxnSpPr>
          <p:spPr>
            <a:xfrm flipH="1">
              <a:off x="3285545" y="2276194"/>
              <a:ext cx="407181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 flipH="1">
              <a:off x="5654668" y="2054044"/>
              <a:ext cx="845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$12.5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5187830" y="2243928"/>
              <a:ext cx="447797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Box 81"/>
            <p:cNvSpPr txBox="1"/>
            <p:nvPr/>
          </p:nvSpPr>
          <p:spPr>
            <a:xfrm>
              <a:off x="3198235" y="1832315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7/8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5050480" y="1814301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1/8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4152065" y="2890059"/>
              <a:ext cx="54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7:1</a:t>
              </a:r>
            </a:p>
          </p:txBody>
        </p:sp>
        <p:graphicFrame>
          <p:nvGraphicFramePr>
            <p:cNvPr id="89" name="Chart 88"/>
            <p:cNvGraphicFramePr/>
            <p:nvPr/>
          </p:nvGraphicFramePr>
          <p:xfrm>
            <a:off x="3611770" y="1385173"/>
            <a:ext cx="1632909" cy="1596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</p:grpSp>
      <p:sp>
        <p:nvSpPr>
          <p:cNvPr id="8" name="Left Bracket 7"/>
          <p:cNvSpPr/>
          <p:nvPr/>
        </p:nvSpPr>
        <p:spPr>
          <a:xfrm rot="16200000">
            <a:off x="3468857" y="2495122"/>
            <a:ext cx="275976" cy="4532116"/>
          </a:xfrm>
          <a:prstGeom prst="leftBracket">
            <a:avLst/>
          </a:prstGeom>
          <a:ln w="28575" cmpd="sng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Left Bracket 38"/>
          <p:cNvSpPr/>
          <p:nvPr/>
        </p:nvSpPr>
        <p:spPr>
          <a:xfrm rot="16200000">
            <a:off x="6261193" y="4508856"/>
            <a:ext cx="169238" cy="581564"/>
          </a:xfrm>
          <a:prstGeom prst="leftBracket">
            <a:avLst/>
          </a:prstGeom>
          <a:ln w="28575" cmpd="sng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569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321050" y="301352"/>
            <a:ext cx="6252533" cy="5253303"/>
            <a:chOff x="2321050" y="301352"/>
            <a:chExt cx="6252533" cy="5253303"/>
          </a:xfrm>
        </p:grpSpPr>
        <p:pic>
          <p:nvPicPr>
            <p:cNvPr id="10" name="Picture 9" descr="msg_green_bottom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21050" y="5355996"/>
              <a:ext cx="6252533" cy="198659"/>
            </a:xfrm>
            <a:prstGeom prst="rect">
              <a:avLst/>
            </a:prstGeom>
          </p:spPr>
        </p:pic>
        <p:pic>
          <p:nvPicPr>
            <p:cNvPr id="7" name="Picture 6" descr="msg_gree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711"/>
            <a:stretch/>
          </p:blipFill>
          <p:spPr>
            <a:xfrm>
              <a:off x="2396306" y="301352"/>
              <a:ext cx="6177212" cy="506086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3224" y="107576"/>
            <a:ext cx="5883483" cy="111162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Okay, but…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96306" y="1270156"/>
            <a:ext cx="6020401" cy="4889344"/>
          </a:xfrm>
        </p:spPr>
        <p:txBody>
          <a:bodyPr>
            <a:noAutofit/>
          </a:bodyPr>
          <a:lstStyle/>
          <a:p>
            <a:pPr marL="461963" indent="-346075">
              <a:buClrTx/>
              <a:defRPr/>
            </a:pPr>
            <a:r>
              <a:rPr lang="en-US" sz="2000" dirty="0">
                <a:solidFill>
                  <a:srgbClr val="000000"/>
                </a:solidFill>
              </a:rPr>
              <a:t>We listed all outcomes of 3 rounds:</a:t>
            </a: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sz="1800" i="1" dirty="0">
                <a:solidFill>
                  <a:schemeClr val="tx2">
                    <a:lumMod val="90000"/>
                    <a:lumOff val="10000"/>
                  </a:schemeClr>
                </a:solidFill>
                <a:sym typeface="Wingdings"/>
              </a:rPr>
              <a:t>AAA</a:t>
            </a:r>
            <a:r>
              <a:rPr lang="en-US" sz="1800" dirty="0">
                <a:sym typeface="Wingdings"/>
              </a:rPr>
              <a:t>, </a:t>
            </a:r>
            <a:r>
              <a:rPr lang="en-US" sz="1800" i="1" dirty="0">
                <a:solidFill>
                  <a:schemeClr val="tx2">
                    <a:lumMod val="90000"/>
                    <a:lumOff val="10000"/>
                  </a:schemeClr>
                </a:solidFill>
                <a:sym typeface="Wingdings"/>
              </a:rPr>
              <a:t>AAB</a:t>
            </a:r>
            <a:r>
              <a:rPr lang="en-US" sz="1800" dirty="0">
                <a:sym typeface="Wingdings"/>
              </a:rPr>
              <a:t>, </a:t>
            </a:r>
            <a:r>
              <a:rPr lang="en-US" sz="1800" i="1" dirty="0">
                <a:solidFill>
                  <a:srgbClr val="0F3661"/>
                </a:solidFill>
                <a:sym typeface="Wingdings"/>
              </a:rPr>
              <a:t>ABA</a:t>
            </a:r>
            <a:r>
              <a:rPr lang="en-US" sz="1800" dirty="0">
                <a:sym typeface="Wingdings"/>
              </a:rPr>
              <a:t>, </a:t>
            </a:r>
            <a:r>
              <a:rPr lang="en-US" sz="1800" i="1" dirty="0">
                <a:solidFill>
                  <a:srgbClr val="2F97B5"/>
                </a:solidFill>
                <a:sym typeface="Wingdings"/>
              </a:rPr>
              <a:t>BAA</a:t>
            </a:r>
            <a:r>
              <a:rPr lang="en-US" sz="1800" dirty="0">
                <a:sym typeface="Wingdings"/>
              </a:rPr>
              <a:t>, </a:t>
            </a:r>
            <a:r>
              <a:rPr lang="en-US" sz="1800" i="1" dirty="0">
                <a:solidFill>
                  <a:srgbClr val="0F3661"/>
                </a:solidFill>
                <a:sym typeface="Wingdings"/>
              </a:rPr>
              <a:t>ABB</a:t>
            </a:r>
            <a:r>
              <a:rPr lang="en-US" sz="1800" dirty="0">
                <a:sym typeface="Wingdings"/>
              </a:rPr>
              <a:t>, </a:t>
            </a:r>
            <a:r>
              <a:rPr lang="en-US" sz="1800" i="1" dirty="0">
                <a:solidFill>
                  <a:srgbClr val="2F97B5"/>
                </a:solidFill>
                <a:sym typeface="Wingdings"/>
              </a:rPr>
              <a:t>BAB</a:t>
            </a:r>
            <a:r>
              <a:rPr lang="en-US" sz="1800" dirty="0">
                <a:sym typeface="Wingdings"/>
              </a:rPr>
              <a:t>, </a:t>
            </a:r>
            <a:r>
              <a:rPr lang="en-US" sz="1800" i="1" dirty="0">
                <a:solidFill>
                  <a:srgbClr val="FF4040"/>
                </a:solidFill>
                <a:sym typeface="Wingdings"/>
              </a:rPr>
              <a:t>BBA</a:t>
            </a:r>
            <a:r>
              <a:rPr lang="en-US" sz="1800" dirty="0">
                <a:sym typeface="Wingdings"/>
              </a:rPr>
              <a:t>, </a:t>
            </a:r>
            <a:r>
              <a:rPr lang="en-US" sz="1800" i="1" dirty="0">
                <a:solidFill>
                  <a:schemeClr val="accent3">
                    <a:lumMod val="75000"/>
                  </a:schemeClr>
                </a:solidFill>
                <a:sym typeface="Wingdings"/>
              </a:rPr>
              <a:t>BBB</a:t>
            </a:r>
            <a:endParaRPr lang="en-US" sz="1800" i="1" dirty="0">
              <a:solidFill>
                <a:srgbClr val="000000"/>
              </a:solidFill>
            </a:endParaRPr>
          </a:p>
          <a:p>
            <a:pPr marL="461963" indent="-346075">
              <a:buClrTx/>
              <a:defRPr/>
            </a:pPr>
            <a:r>
              <a:rPr lang="en-US" sz="2000" dirty="0">
                <a:solidFill>
                  <a:srgbClr val="000000"/>
                </a:solidFill>
              </a:rPr>
              <a:t>Yet, sometimes it is not necessary to play all 3 rounds! </a:t>
            </a: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sz="2000" dirty="0">
                <a:solidFill>
                  <a:srgbClr val="000000"/>
                </a:solidFill>
              </a:rPr>
              <a:t>The game can end in 1 or 2 rounds, with the remaining rounds not played</a:t>
            </a:r>
          </a:p>
          <a:p>
            <a:pPr marL="1081088" lvl="2" indent="-287338">
              <a:buClrTx/>
              <a:buFont typeface="Courier New"/>
              <a:buChar char="o"/>
              <a:defRPr/>
            </a:pPr>
            <a:r>
              <a:rPr lang="en-US" sz="1800" dirty="0">
                <a:solidFill>
                  <a:srgbClr val="000000"/>
                </a:solidFill>
              </a:rPr>
              <a:t>For example, </a:t>
            </a:r>
            <a:r>
              <a:rPr lang="en-US" sz="1800" i="1" dirty="0">
                <a:solidFill>
                  <a:srgbClr val="000000"/>
                </a:solidFill>
              </a:rPr>
              <a:t>A</a:t>
            </a:r>
            <a:r>
              <a:rPr lang="en-US" sz="1800" dirty="0">
                <a:solidFill>
                  <a:srgbClr val="000000"/>
                </a:solidFill>
              </a:rPr>
              <a:t> ends in 1 round</a:t>
            </a:r>
          </a:p>
          <a:p>
            <a:pPr marL="1081088" lvl="2" indent="-287338">
              <a:buClrTx/>
              <a:buFont typeface="Courier New"/>
              <a:buChar char="o"/>
              <a:defRPr/>
            </a:pPr>
            <a:r>
              <a:rPr lang="en-US" sz="1800" dirty="0">
                <a:solidFill>
                  <a:srgbClr val="000000"/>
                </a:solidFill>
              </a:rPr>
              <a:t>For example, </a:t>
            </a:r>
            <a:r>
              <a:rPr lang="en-US" sz="1800" i="1" dirty="0">
                <a:solidFill>
                  <a:srgbClr val="000000"/>
                </a:solidFill>
              </a:rPr>
              <a:t>BA</a:t>
            </a:r>
            <a:r>
              <a:rPr lang="en-US" sz="1800" dirty="0">
                <a:solidFill>
                  <a:srgbClr val="000000"/>
                </a:solidFill>
              </a:rPr>
              <a:t> ends in 2 rounds</a:t>
            </a:r>
            <a:endParaRPr lang="en-US" sz="1800" i="1" dirty="0">
              <a:solidFill>
                <a:srgbClr val="000000"/>
              </a:solidFill>
            </a:endParaRP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sz="2000" dirty="0">
                <a:solidFill>
                  <a:srgbClr val="000000"/>
                </a:solidFill>
              </a:rPr>
              <a:t>Why do we count each </a:t>
            </a:r>
            <a:r>
              <a:rPr lang="en-US" sz="2000" i="1" dirty="0">
                <a:solidFill>
                  <a:srgbClr val="000000"/>
                </a:solidFill>
              </a:rPr>
              <a:t>AAA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i="1" dirty="0">
                <a:solidFill>
                  <a:srgbClr val="000000"/>
                </a:solidFill>
              </a:rPr>
              <a:t>AAB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i="1" dirty="0">
                <a:solidFill>
                  <a:srgbClr val="000000"/>
                </a:solidFill>
              </a:rPr>
              <a:t>ABA</a:t>
            </a:r>
            <a:r>
              <a:rPr lang="en-US" sz="2000" dirty="0">
                <a:solidFill>
                  <a:srgbClr val="000000"/>
                </a:solidFill>
              </a:rPr>
              <a:t>, </a:t>
            </a:r>
            <a:r>
              <a:rPr lang="en-US" sz="2000" i="1" dirty="0">
                <a:solidFill>
                  <a:srgbClr val="000000"/>
                </a:solidFill>
              </a:rPr>
              <a:t>ABB</a:t>
            </a:r>
            <a:r>
              <a:rPr lang="en-US" sz="2000" dirty="0">
                <a:solidFill>
                  <a:srgbClr val="000000"/>
                </a:solidFill>
              </a:rPr>
              <a:t> separately instead of combining them into </a:t>
            </a:r>
            <a:r>
              <a:rPr lang="en-US" sz="2000" i="1" dirty="0">
                <a:solidFill>
                  <a:srgbClr val="000000"/>
                </a:solidFill>
              </a:rPr>
              <a:t>A</a:t>
            </a:r>
            <a:r>
              <a:rPr lang="en-US" sz="2000" dirty="0">
                <a:solidFill>
                  <a:srgbClr val="000000"/>
                </a:solidFill>
              </a:rPr>
              <a:t>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16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/>
          <a:srcRect b="5180"/>
          <a:stretch/>
        </p:blipFill>
        <p:spPr>
          <a:xfrm flipH="1">
            <a:off x="228467" y="3582378"/>
            <a:ext cx="1922547" cy="1930322"/>
          </a:xfrm>
          <a:prstGeom prst="roundRect">
            <a:avLst>
              <a:gd name="adj" fmla="val 15421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676955" y="3144006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18028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21050" y="160247"/>
            <a:ext cx="6252533" cy="3212824"/>
            <a:chOff x="2321050" y="160247"/>
            <a:chExt cx="6252533" cy="3212824"/>
          </a:xfrm>
        </p:grpSpPr>
        <p:pic>
          <p:nvPicPr>
            <p:cNvPr id="13" name="Picture 12" descr="msg_green_bottom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21050" y="3174412"/>
              <a:ext cx="6252533" cy="198659"/>
            </a:xfrm>
            <a:prstGeom prst="rect">
              <a:avLst/>
            </a:prstGeom>
          </p:spPr>
        </p:pic>
        <p:pic>
          <p:nvPicPr>
            <p:cNvPr id="14" name="Picture 13" descr="msg_gree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2098"/>
            <a:stretch/>
          </p:blipFill>
          <p:spPr>
            <a:xfrm>
              <a:off x="2396306" y="160247"/>
              <a:ext cx="6177212" cy="3019457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5596" y="-33529"/>
            <a:ext cx="5883483" cy="1111624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</a:rPr>
              <a:t>BTW, I think you’re right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58678" y="1129051"/>
            <a:ext cx="6152356" cy="2249004"/>
          </a:xfrm>
        </p:spPr>
        <p:txBody>
          <a:bodyPr>
            <a:noAutofit/>
          </a:bodyPr>
          <a:lstStyle/>
          <a:p>
            <a:pPr marL="461963" indent="-346075">
              <a:buClrTx/>
              <a:defRPr/>
            </a:pPr>
            <a:r>
              <a:rPr lang="en-US" sz="2000" dirty="0">
                <a:solidFill>
                  <a:srgbClr val="000000"/>
                </a:solidFill>
              </a:rPr>
              <a:t>Even if Alice wins early, they can still complete the remaining rounds</a:t>
            </a:r>
          </a:p>
          <a:p>
            <a:pPr marL="461963" indent="-346075">
              <a:spcBef>
                <a:spcPts val="600"/>
              </a:spcBef>
              <a:buClrTx/>
              <a:defRPr/>
            </a:pPr>
            <a:r>
              <a:rPr lang="en-US" sz="2000" dirty="0">
                <a:solidFill>
                  <a:srgbClr val="000000"/>
                </a:solidFill>
              </a:rPr>
              <a:t>The outcome will be the same</a:t>
            </a:r>
          </a:p>
          <a:p>
            <a:pPr marL="1081088" lvl="2" indent="-346075">
              <a:buClrTx/>
              <a:buFont typeface="Lucida Grande"/>
              <a:buChar char="-"/>
              <a:defRPr/>
            </a:pPr>
            <a:r>
              <a:rPr lang="en-US" sz="1800" dirty="0">
                <a:solidFill>
                  <a:srgbClr val="000000"/>
                </a:solidFill>
              </a:rPr>
              <a:t>Alice already has enough points to win</a:t>
            </a:r>
          </a:p>
          <a:p>
            <a:pPr marL="1081088" lvl="2" indent="-346075">
              <a:buClrTx/>
              <a:buFont typeface="Lucida Grande"/>
              <a:buChar char="-"/>
              <a:defRPr/>
            </a:pPr>
            <a:r>
              <a:rPr lang="en-US" sz="1800" dirty="0">
                <a:solidFill>
                  <a:srgbClr val="000000"/>
                </a:solidFill>
              </a:rPr>
              <a:t>Bob cannot win since there are not enough points left for him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5180"/>
          <a:stretch/>
        </p:blipFill>
        <p:spPr>
          <a:xfrm flipH="1">
            <a:off x="228467" y="4007198"/>
            <a:ext cx="1922547" cy="1930322"/>
          </a:xfrm>
          <a:prstGeom prst="roundRect">
            <a:avLst>
              <a:gd name="adj" fmla="val 15421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676955" y="3568826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Pascal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241610" y="3422547"/>
            <a:ext cx="6256587" cy="2687216"/>
            <a:chOff x="2241610" y="3422547"/>
            <a:chExt cx="6256587" cy="2687216"/>
          </a:xfrm>
        </p:grpSpPr>
        <p:pic>
          <p:nvPicPr>
            <p:cNvPr id="17" name="Picture 16" descr="msg_gree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60148"/>
            <a:stretch/>
          </p:blipFill>
          <p:spPr>
            <a:xfrm>
              <a:off x="2320985" y="3422547"/>
              <a:ext cx="6177212" cy="2511924"/>
            </a:xfrm>
            <a:prstGeom prst="rect">
              <a:avLst/>
            </a:prstGeom>
          </p:spPr>
        </p:pic>
        <p:pic>
          <p:nvPicPr>
            <p:cNvPr id="16" name="Picture 15" descr="msg_green_bottom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241610" y="5911104"/>
              <a:ext cx="6252533" cy="198659"/>
            </a:xfrm>
            <a:prstGeom prst="rect">
              <a:avLst/>
            </a:prstGeom>
          </p:spPr>
        </p:pic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2360566" y="3621974"/>
            <a:ext cx="6152356" cy="2347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1963" indent="-346075">
              <a:buClrTx/>
              <a:defRPr/>
            </a:pPr>
            <a:r>
              <a:rPr lang="en-US" sz="2000" dirty="0">
                <a:solidFill>
                  <a:srgbClr val="000000"/>
                </a:solidFill>
              </a:rPr>
              <a:t>There is nothing </a:t>
            </a:r>
            <a:r>
              <a:rPr lang="en-US" sz="2000" i="1" dirty="0">
                <a:solidFill>
                  <a:srgbClr val="000000"/>
                </a:solidFill>
              </a:rPr>
              <a:t>wrong</a:t>
            </a:r>
            <a:r>
              <a:rPr lang="en-US" sz="2000" dirty="0">
                <a:solidFill>
                  <a:srgbClr val="000000"/>
                </a:solidFill>
              </a:rPr>
              <a:t> with playing all the rounds (even if it wastes time)</a:t>
            </a: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sz="2000" dirty="0">
                <a:solidFill>
                  <a:srgbClr val="000000"/>
                </a:solidFill>
              </a:rPr>
              <a:t>The players are indifferent since there is no change in outcome</a:t>
            </a: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sz="2000" dirty="0">
                <a:solidFill>
                  <a:srgbClr val="000000"/>
                </a:solidFill>
              </a:rPr>
              <a:t>Hence, playing the extra rounds is </a:t>
            </a:r>
            <a:r>
              <a:rPr lang="en-US" sz="2000" i="1" dirty="0">
                <a:solidFill>
                  <a:srgbClr val="000000"/>
                </a:solidFill>
              </a:rPr>
              <a:t>equivalent</a:t>
            </a:r>
            <a:r>
              <a:rPr lang="en-US" sz="2000" dirty="0">
                <a:solidFill>
                  <a:srgbClr val="000000"/>
                </a:solidFill>
              </a:rPr>
              <a:t> to stopping naturally</a:t>
            </a: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sz="2000" i="1" dirty="0">
                <a:solidFill>
                  <a:srgbClr val="000000"/>
                </a:solidFill>
              </a:rPr>
              <a:t>So it must be correct</a:t>
            </a:r>
          </a:p>
        </p:txBody>
      </p:sp>
    </p:spTree>
    <p:extLst>
      <p:ext uri="{BB962C8B-B14F-4D97-AF65-F5344CB8AC3E}">
        <p14:creationId xmlns:p14="http://schemas.microsoft.com/office/powerpoint/2010/main" val="2580953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2358" y="137778"/>
            <a:ext cx="6785821" cy="5443166"/>
            <a:chOff x="412358" y="137778"/>
            <a:chExt cx="6785821" cy="5443166"/>
          </a:xfrm>
        </p:grpSpPr>
        <p:pic>
          <p:nvPicPr>
            <p:cNvPr id="9" name="Picture 8" descr="msg_blue_bottom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97" y="5382920"/>
              <a:ext cx="6774482" cy="198024"/>
            </a:xfrm>
            <a:prstGeom prst="rect">
              <a:avLst/>
            </a:prstGeom>
          </p:spPr>
        </p:pic>
        <p:pic>
          <p:nvPicPr>
            <p:cNvPr id="10" name="Picture 9" descr="msg_blue_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95"/>
            <a:stretch/>
          </p:blipFill>
          <p:spPr>
            <a:xfrm>
              <a:off x="412358" y="137778"/>
              <a:ext cx="6152356" cy="525246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45204"/>
            <a:ext cx="5883483" cy="795535"/>
          </a:xfrm>
        </p:spPr>
        <p:txBody>
          <a:bodyPr/>
          <a:lstStyle/>
          <a:p>
            <a:r>
              <a:rPr lang="en-US" sz="3600" dirty="0">
                <a:solidFill>
                  <a:srgbClr val="000000"/>
                </a:solidFill>
              </a:rPr>
              <a:t>I agree :)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357" y="1235639"/>
            <a:ext cx="6152356" cy="4574469"/>
          </a:xfrm>
        </p:spPr>
        <p:txBody>
          <a:bodyPr>
            <a:noAutofit/>
          </a:bodyPr>
          <a:lstStyle/>
          <a:p>
            <a:pPr marL="461963" indent="-346075">
              <a:buClrTx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461963" indent="-346075">
              <a:buClrTx/>
              <a:defRPr/>
            </a:pPr>
            <a:endParaRPr lang="en-US" dirty="0">
              <a:solidFill>
                <a:srgbClr val="000000"/>
              </a:solidFill>
            </a:endParaRPr>
          </a:p>
          <a:p>
            <a:pPr marL="461963" indent="-346075">
              <a:buClrTx/>
              <a:defRPr/>
            </a:pPr>
            <a:r>
              <a:rPr lang="en-US" dirty="0">
                <a:solidFill>
                  <a:srgbClr val="000000"/>
                </a:solidFill>
              </a:rPr>
              <a:t>Playing the extra rounds only serves to make the enumeration of the cases easier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18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18231"/>
          <a:stretch/>
        </p:blipFill>
        <p:spPr>
          <a:xfrm>
            <a:off x="6826429" y="3589183"/>
            <a:ext cx="2084462" cy="2082255"/>
          </a:xfrm>
          <a:prstGeom prst="roundRect">
            <a:avLst>
              <a:gd name="adj" fmla="val 13306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6826429" y="3095331"/>
            <a:ext cx="2084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Fermat 1601</a:t>
            </a:r>
          </a:p>
        </p:txBody>
      </p:sp>
    </p:spTree>
    <p:extLst>
      <p:ext uri="{BB962C8B-B14F-4D97-AF65-F5344CB8AC3E}">
        <p14:creationId xmlns:p14="http://schemas.microsoft.com/office/powerpoint/2010/main" val="26123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877944"/>
          </a:xfrm>
        </p:spPr>
        <p:txBody>
          <a:bodyPr/>
          <a:lstStyle/>
          <a:p>
            <a:r>
              <a:rPr lang="en-US" sz="3600" dirty="0"/>
              <a:t>What If the Extra Rounds Are Not Played?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031241"/>
            <a:ext cx="8042276" cy="4343400"/>
          </a:xfrm>
        </p:spPr>
        <p:txBody>
          <a:bodyPr>
            <a:noAutofit/>
          </a:bodyPr>
          <a:lstStyle/>
          <a:p>
            <a:pPr marL="461963" indent="-346075">
              <a:buClrTx/>
              <a:defRPr/>
            </a:pPr>
            <a:r>
              <a:rPr lang="en-US" sz="2000" dirty="0">
                <a:solidFill>
                  <a:srgbClr val="000000"/>
                </a:solidFill>
              </a:rPr>
              <a:t>Look at the outcomes when the game stops immediately after the win:</a:t>
            </a: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sz="2000" i="1" dirty="0">
                <a:solidFill>
                  <a:schemeClr val="tx2">
                    <a:lumMod val="90000"/>
                    <a:lumOff val="10000"/>
                  </a:schemeClr>
                </a:solidFill>
                <a:sym typeface="Wingdings"/>
              </a:rPr>
              <a:t>A</a:t>
            </a:r>
            <a:r>
              <a:rPr lang="en-US" sz="2000" dirty="0">
                <a:sym typeface="Wingdings"/>
              </a:rPr>
              <a:t>, </a:t>
            </a:r>
            <a:r>
              <a:rPr lang="en-US" sz="2000" i="1" dirty="0">
                <a:solidFill>
                  <a:srgbClr val="2F97B5"/>
                </a:solidFill>
                <a:sym typeface="Wingdings"/>
              </a:rPr>
              <a:t>BA</a:t>
            </a:r>
            <a:r>
              <a:rPr lang="en-US" sz="2000" dirty="0">
                <a:sym typeface="Wingdings"/>
              </a:rPr>
              <a:t>, </a:t>
            </a:r>
            <a:r>
              <a:rPr lang="en-US" sz="2000" i="1" dirty="0">
                <a:solidFill>
                  <a:srgbClr val="FF4040"/>
                </a:solidFill>
                <a:sym typeface="Wingdings"/>
              </a:rPr>
              <a:t>BBA</a:t>
            </a:r>
            <a:r>
              <a:rPr lang="en-US" sz="2000" dirty="0">
                <a:sym typeface="Wingdings"/>
              </a:rPr>
              <a:t>, </a:t>
            </a:r>
            <a:r>
              <a:rPr lang="en-US" sz="2000" i="1" dirty="0">
                <a:solidFill>
                  <a:schemeClr val="accent3">
                    <a:lumMod val="75000"/>
                  </a:schemeClr>
                </a:solidFill>
                <a:sym typeface="Wingdings"/>
              </a:rPr>
              <a:t>BBB</a:t>
            </a:r>
            <a:endParaRPr lang="en-US" sz="2000" i="1" dirty="0">
              <a:solidFill>
                <a:srgbClr val="000000"/>
              </a:solidFill>
            </a:endParaRP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sz="2000" dirty="0">
                <a:solidFill>
                  <a:srgbClr val="000000"/>
                </a:solidFill>
              </a:rPr>
              <a:t>We also need to consider the </a:t>
            </a:r>
            <a:r>
              <a:rPr lang="en-US" sz="2000" i="1" dirty="0">
                <a:solidFill>
                  <a:srgbClr val="000000"/>
                </a:solidFill>
              </a:rPr>
              <a:t>frequency</a:t>
            </a:r>
            <a:r>
              <a:rPr lang="en-US" sz="2000" dirty="0">
                <a:solidFill>
                  <a:srgbClr val="000000"/>
                </a:solidFill>
              </a:rPr>
              <a:t> of each outcome</a:t>
            </a:r>
          </a:p>
          <a:p>
            <a:pPr marL="461963" indent="-346075">
              <a:buClrTx/>
              <a:defRPr/>
            </a:pPr>
            <a:r>
              <a:rPr lang="en-US" sz="2000" dirty="0">
                <a:solidFill>
                  <a:srgbClr val="000000"/>
                </a:solidFill>
              </a:rPr>
              <a:t>Fermat’s </a:t>
            </a:r>
            <a:r>
              <a:rPr lang="en-US" sz="2000" i="1" dirty="0">
                <a:solidFill>
                  <a:srgbClr val="000000"/>
                </a:solidFill>
              </a:rPr>
              <a:t>method of combinations </a:t>
            </a:r>
            <a:r>
              <a:rPr lang="en-US" sz="2000" dirty="0">
                <a:solidFill>
                  <a:srgbClr val="000000"/>
                </a:solidFill>
              </a:rPr>
              <a:t>is an elegant way to obtain the frequency of each of these outcomes</a:t>
            </a:r>
          </a:p>
          <a:p>
            <a:pPr marL="798513" lvl="1" indent="-346075">
              <a:buClrTx/>
              <a:defRPr/>
            </a:pP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19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49275" y="3792151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1 throw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49275" y="4472871"/>
            <a:ext cx="92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 throws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9275" y="5109041"/>
            <a:ext cx="920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3 throws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2453868" y="4141719"/>
            <a:ext cx="2029738" cy="669409"/>
            <a:chOff x="2453868" y="4116507"/>
            <a:chExt cx="2029738" cy="669409"/>
          </a:xfrm>
        </p:grpSpPr>
        <p:sp>
          <p:nvSpPr>
            <p:cNvPr id="10" name="TextBox 9"/>
            <p:cNvSpPr txBox="1"/>
            <p:nvPr/>
          </p:nvSpPr>
          <p:spPr>
            <a:xfrm>
              <a:off x="2453868" y="4416584"/>
              <a:ext cx="539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AA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43842" y="4416584"/>
              <a:ext cx="539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AB</a:t>
              </a:r>
            </a:p>
          </p:txBody>
        </p:sp>
        <p:grpSp>
          <p:nvGrpSpPr>
            <p:cNvPr id="25" name="Group 24"/>
            <p:cNvGrpSpPr/>
            <p:nvPr/>
          </p:nvGrpSpPr>
          <p:grpSpPr>
            <a:xfrm>
              <a:off x="2723750" y="4116507"/>
              <a:ext cx="1489974" cy="300077"/>
              <a:chOff x="2694250" y="4116507"/>
              <a:chExt cx="1489974" cy="300077"/>
            </a:xfrm>
          </p:grpSpPr>
          <p:cxnSp>
            <p:nvCxnSpPr>
              <p:cNvPr id="26" name="Straight Arrow Connector 25"/>
              <p:cNvCxnSpPr>
                <a:stCxn id="6" idx="2"/>
                <a:endCxn id="10" idx="0"/>
              </p:cNvCxnSpPr>
              <p:nvPr/>
            </p:nvCxnSpPr>
            <p:spPr>
              <a:xfrm flipH="1">
                <a:off x="2694250" y="4116507"/>
                <a:ext cx="745487" cy="300077"/>
              </a:xfrm>
              <a:prstGeom prst="straightConnector1">
                <a:avLst/>
              </a:prstGeom>
              <a:ln w="28575" cmpd="sng">
                <a:solidFill>
                  <a:srgbClr val="2C7C9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/>
              <p:cNvCxnSpPr>
                <a:stCxn id="6" idx="2"/>
                <a:endCxn id="11" idx="0"/>
              </p:cNvCxnSpPr>
              <p:nvPr/>
            </p:nvCxnSpPr>
            <p:spPr>
              <a:xfrm>
                <a:off x="3439737" y="4116507"/>
                <a:ext cx="744487" cy="300077"/>
              </a:xfrm>
              <a:prstGeom prst="straightConnector1">
                <a:avLst/>
              </a:prstGeom>
              <a:ln w="28575" cmpd="sng">
                <a:solidFill>
                  <a:srgbClr val="2C7C9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8" name="Group 37"/>
          <p:cNvGrpSpPr/>
          <p:nvPr/>
        </p:nvGrpSpPr>
        <p:grpSpPr>
          <a:xfrm>
            <a:off x="5486706" y="4141719"/>
            <a:ext cx="1991804" cy="679569"/>
            <a:chOff x="5486706" y="4116507"/>
            <a:chExt cx="1991804" cy="679569"/>
          </a:xfrm>
        </p:grpSpPr>
        <p:sp>
          <p:nvSpPr>
            <p:cNvPr id="12" name="TextBox 11"/>
            <p:cNvSpPr txBox="1"/>
            <p:nvPr/>
          </p:nvSpPr>
          <p:spPr>
            <a:xfrm>
              <a:off x="5486706" y="4416584"/>
              <a:ext cx="536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BA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41783" y="4426744"/>
              <a:ext cx="5367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BB</a:t>
              </a: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5755070" y="4116507"/>
              <a:ext cx="1455077" cy="310237"/>
              <a:chOff x="5755070" y="4116507"/>
              <a:chExt cx="1455077" cy="310237"/>
            </a:xfrm>
          </p:grpSpPr>
          <p:cxnSp>
            <p:nvCxnSpPr>
              <p:cNvPr id="28" name="Straight Arrow Connector 27"/>
              <p:cNvCxnSpPr>
                <a:stCxn id="9" idx="2"/>
                <a:endCxn id="12" idx="0"/>
              </p:cNvCxnSpPr>
              <p:nvPr/>
            </p:nvCxnSpPr>
            <p:spPr>
              <a:xfrm flipH="1">
                <a:off x="5755070" y="4116507"/>
                <a:ext cx="711115" cy="300077"/>
              </a:xfrm>
              <a:prstGeom prst="straightConnector1">
                <a:avLst/>
              </a:prstGeom>
              <a:ln w="28575" cmpd="sng">
                <a:solidFill>
                  <a:srgbClr val="2C7C9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>
                <a:stCxn id="9" idx="2"/>
                <a:endCxn id="13" idx="0"/>
              </p:cNvCxnSpPr>
              <p:nvPr/>
            </p:nvCxnSpPr>
            <p:spPr>
              <a:xfrm>
                <a:off x="6466185" y="4116507"/>
                <a:ext cx="743962" cy="310237"/>
              </a:xfrm>
              <a:prstGeom prst="straightConnector1">
                <a:avLst/>
              </a:prstGeom>
              <a:ln w="28575" cmpd="sng">
                <a:solidFill>
                  <a:srgbClr val="2C7C9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1" name="Group 40"/>
          <p:cNvGrpSpPr/>
          <p:nvPr/>
        </p:nvGrpSpPr>
        <p:grpSpPr>
          <a:xfrm>
            <a:off x="1942369" y="4827003"/>
            <a:ext cx="1470262" cy="620633"/>
            <a:chOff x="1942369" y="4801791"/>
            <a:chExt cx="1470262" cy="620633"/>
          </a:xfrm>
        </p:grpSpPr>
        <p:sp>
          <p:nvSpPr>
            <p:cNvPr id="14" name="TextBox 13"/>
            <p:cNvSpPr txBox="1"/>
            <p:nvPr/>
          </p:nvSpPr>
          <p:spPr>
            <a:xfrm>
              <a:off x="1942369" y="5051306"/>
              <a:ext cx="68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AAA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23750" y="5053092"/>
              <a:ext cx="68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AAB</a:t>
              </a:r>
            </a:p>
          </p:txBody>
        </p:sp>
        <p:cxnSp>
          <p:nvCxnSpPr>
            <p:cNvPr id="30" name="Straight Arrow Connector 29"/>
            <p:cNvCxnSpPr>
              <a:stCxn id="10" idx="2"/>
              <a:endCxn id="14" idx="0"/>
            </p:cNvCxnSpPr>
            <p:nvPr/>
          </p:nvCxnSpPr>
          <p:spPr>
            <a:xfrm flipH="1">
              <a:off x="2286810" y="4801791"/>
              <a:ext cx="436940" cy="249515"/>
            </a:xfrm>
            <a:prstGeom prst="straightConnector1">
              <a:avLst/>
            </a:prstGeom>
            <a:ln w="28575" cmpd="sng">
              <a:solidFill>
                <a:srgbClr val="2C7C9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>
              <a:stCxn id="10" idx="2"/>
              <a:endCxn id="15" idx="0"/>
            </p:cNvCxnSpPr>
            <p:nvPr/>
          </p:nvCxnSpPr>
          <p:spPr>
            <a:xfrm>
              <a:off x="2723750" y="4801791"/>
              <a:ext cx="344441" cy="251301"/>
            </a:xfrm>
            <a:prstGeom prst="straightConnector1">
              <a:avLst/>
            </a:prstGeom>
            <a:ln w="28575" cmpd="sng">
              <a:solidFill>
                <a:srgbClr val="2C7C9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6558774" y="4837163"/>
            <a:ext cx="1395736" cy="610473"/>
            <a:chOff x="6558774" y="4811951"/>
            <a:chExt cx="1395736" cy="610473"/>
          </a:xfrm>
        </p:grpSpPr>
        <p:sp>
          <p:nvSpPr>
            <p:cNvPr id="18" name="TextBox 17"/>
            <p:cNvSpPr txBox="1"/>
            <p:nvPr/>
          </p:nvSpPr>
          <p:spPr>
            <a:xfrm>
              <a:off x="6558774" y="5053092"/>
              <a:ext cx="7206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BBA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68667" y="5053092"/>
              <a:ext cx="68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BBB</a:t>
              </a:r>
            </a:p>
          </p:txBody>
        </p:sp>
        <p:cxnSp>
          <p:nvCxnSpPr>
            <p:cNvPr id="43" name="Straight Arrow Connector 42"/>
            <p:cNvCxnSpPr>
              <a:stCxn id="13" idx="2"/>
              <a:endCxn id="19" idx="0"/>
            </p:cNvCxnSpPr>
            <p:nvPr/>
          </p:nvCxnSpPr>
          <p:spPr>
            <a:xfrm>
              <a:off x="7210147" y="4811951"/>
              <a:ext cx="401442" cy="241141"/>
            </a:xfrm>
            <a:prstGeom prst="straightConnector1">
              <a:avLst/>
            </a:prstGeom>
            <a:ln w="28575" cmpd="sng">
              <a:solidFill>
                <a:srgbClr val="2C7C9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13" idx="2"/>
              <a:endCxn id="18" idx="0"/>
            </p:cNvCxnSpPr>
            <p:nvPr/>
          </p:nvCxnSpPr>
          <p:spPr>
            <a:xfrm flipH="1">
              <a:off x="6919114" y="4811951"/>
              <a:ext cx="291033" cy="241141"/>
            </a:xfrm>
            <a:prstGeom prst="straightConnector1">
              <a:avLst/>
            </a:prstGeom>
            <a:ln w="28575" cmpd="sng">
              <a:solidFill>
                <a:srgbClr val="2C7C9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/>
          <p:cNvGrpSpPr/>
          <p:nvPr/>
        </p:nvGrpSpPr>
        <p:grpSpPr>
          <a:xfrm>
            <a:off x="5098961" y="4811128"/>
            <a:ext cx="1332528" cy="636508"/>
            <a:chOff x="5143784" y="4785916"/>
            <a:chExt cx="1332528" cy="636508"/>
          </a:xfrm>
        </p:grpSpPr>
        <p:sp>
          <p:nvSpPr>
            <p:cNvPr id="16" name="TextBox 15"/>
            <p:cNvSpPr txBox="1"/>
            <p:nvPr/>
          </p:nvSpPr>
          <p:spPr>
            <a:xfrm>
              <a:off x="5143784" y="5053092"/>
              <a:ext cx="68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BAB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790469" y="5053092"/>
              <a:ext cx="6858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BAA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5366664" y="4785916"/>
              <a:ext cx="414952" cy="267176"/>
            </a:xfrm>
            <a:prstGeom prst="straightConnector1">
              <a:avLst/>
            </a:prstGeom>
            <a:ln w="28575" cmpd="sng">
              <a:solidFill>
                <a:srgbClr val="2C7C9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781616" y="4785916"/>
              <a:ext cx="378321" cy="267176"/>
            </a:xfrm>
            <a:prstGeom prst="straightConnector1">
              <a:avLst/>
            </a:prstGeom>
            <a:ln w="28575" cmpd="sng">
              <a:solidFill>
                <a:srgbClr val="2C7C9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3482950" y="4827003"/>
            <a:ext cx="1437724" cy="620633"/>
            <a:chOff x="3482950" y="4801791"/>
            <a:chExt cx="1437724" cy="620633"/>
          </a:xfrm>
        </p:grpSpPr>
        <p:sp>
          <p:nvSpPr>
            <p:cNvPr id="20" name="TextBox 19"/>
            <p:cNvSpPr txBox="1"/>
            <p:nvPr/>
          </p:nvSpPr>
          <p:spPr>
            <a:xfrm>
              <a:off x="3482950" y="5053092"/>
              <a:ext cx="68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ABA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231793" y="5051306"/>
              <a:ext cx="688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ABB</a:t>
              </a:r>
            </a:p>
          </p:txBody>
        </p:sp>
        <p:cxnSp>
          <p:nvCxnSpPr>
            <p:cNvPr id="42" name="Straight Arrow Connector 41"/>
            <p:cNvCxnSpPr>
              <a:stCxn id="11" idx="2"/>
              <a:endCxn id="21" idx="0"/>
            </p:cNvCxnSpPr>
            <p:nvPr/>
          </p:nvCxnSpPr>
          <p:spPr>
            <a:xfrm>
              <a:off x="4213724" y="4801791"/>
              <a:ext cx="362510" cy="249515"/>
            </a:xfrm>
            <a:prstGeom prst="straightConnector1">
              <a:avLst/>
            </a:prstGeom>
            <a:ln w="28575" cmpd="sng">
              <a:solidFill>
                <a:srgbClr val="2C7C9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11" idx="2"/>
              <a:endCxn id="20" idx="0"/>
            </p:cNvCxnSpPr>
            <p:nvPr/>
          </p:nvCxnSpPr>
          <p:spPr>
            <a:xfrm flipH="1">
              <a:off x="3827391" y="4801791"/>
              <a:ext cx="386333" cy="251301"/>
            </a:xfrm>
            <a:prstGeom prst="straightConnector1">
              <a:avLst/>
            </a:prstGeom>
            <a:ln w="28575" cmpd="sng">
              <a:solidFill>
                <a:srgbClr val="2C7C9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273913" y="3418652"/>
            <a:ext cx="3386077" cy="723067"/>
            <a:chOff x="3273913" y="3393440"/>
            <a:chExt cx="3386077" cy="723067"/>
          </a:xfrm>
        </p:grpSpPr>
        <p:sp>
          <p:nvSpPr>
            <p:cNvPr id="6" name="TextBox 5"/>
            <p:cNvSpPr txBox="1"/>
            <p:nvPr/>
          </p:nvSpPr>
          <p:spPr>
            <a:xfrm>
              <a:off x="3273913" y="3747175"/>
              <a:ext cx="3906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A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272380" y="3747175"/>
              <a:ext cx="3876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B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469237" y="3393440"/>
              <a:ext cx="2996948" cy="353735"/>
              <a:chOff x="3469237" y="3393440"/>
              <a:chExt cx="2996948" cy="353735"/>
            </a:xfrm>
          </p:grpSpPr>
          <p:cxnSp>
            <p:nvCxnSpPr>
              <p:cNvPr id="60" name="Straight Arrow Connector 59"/>
              <p:cNvCxnSpPr>
                <a:endCxn id="6" idx="0"/>
              </p:cNvCxnSpPr>
              <p:nvPr/>
            </p:nvCxnSpPr>
            <p:spPr>
              <a:xfrm flipH="1">
                <a:off x="3469237" y="3393440"/>
                <a:ext cx="1451437" cy="353735"/>
              </a:xfrm>
              <a:prstGeom prst="straightConnector1">
                <a:avLst/>
              </a:prstGeom>
              <a:ln w="28575" cmpd="sng">
                <a:solidFill>
                  <a:srgbClr val="2C7C9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Arrow Connector 60"/>
              <p:cNvCxnSpPr>
                <a:endCxn id="9" idx="0"/>
              </p:cNvCxnSpPr>
              <p:nvPr/>
            </p:nvCxnSpPr>
            <p:spPr>
              <a:xfrm>
                <a:off x="4912339" y="3393440"/>
                <a:ext cx="1553846" cy="353735"/>
              </a:xfrm>
              <a:prstGeom prst="straightConnector1">
                <a:avLst/>
              </a:prstGeom>
              <a:ln w="28575" cmpd="sng">
                <a:solidFill>
                  <a:srgbClr val="2C7C9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" name="Group 66"/>
          <p:cNvGrpSpPr/>
          <p:nvPr/>
        </p:nvGrpSpPr>
        <p:grpSpPr>
          <a:xfrm>
            <a:off x="1808480" y="5088721"/>
            <a:ext cx="6109746" cy="379235"/>
            <a:chOff x="1808480" y="5088721"/>
            <a:chExt cx="6109746" cy="379235"/>
          </a:xfrm>
        </p:grpSpPr>
        <p:sp>
          <p:nvSpPr>
            <p:cNvPr id="68" name="Rounded Rectangle 67"/>
            <p:cNvSpPr/>
            <p:nvPr/>
          </p:nvSpPr>
          <p:spPr>
            <a:xfrm>
              <a:off x="1808480" y="5098624"/>
              <a:ext cx="3103859" cy="369332"/>
            </a:xfrm>
            <a:prstGeom prst="roundRect">
              <a:avLst/>
            </a:prstGeom>
            <a:noFill/>
            <a:ln w="19050" cmpd="sng">
              <a:solidFill>
                <a:schemeClr val="bg2">
                  <a:lumMod val="25000"/>
                </a:schemeClr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026646" y="5098624"/>
              <a:ext cx="1419784" cy="369332"/>
            </a:xfrm>
            <a:prstGeom prst="roundRect">
              <a:avLst/>
            </a:prstGeom>
            <a:noFill/>
            <a:ln w="19050" cmpd="sng">
              <a:solidFill>
                <a:schemeClr val="tx2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6558775" y="5088721"/>
              <a:ext cx="638772" cy="369332"/>
            </a:xfrm>
            <a:prstGeom prst="roundRect">
              <a:avLst/>
            </a:prstGeom>
            <a:noFill/>
            <a:ln w="19050" cmpd="sng">
              <a:solidFill>
                <a:srgbClr val="FF0000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7279454" y="5088721"/>
              <a:ext cx="638772" cy="369332"/>
            </a:xfrm>
            <a:prstGeom prst="roundRect">
              <a:avLst/>
            </a:prstGeom>
            <a:noFill/>
            <a:ln w="19050" cmpd="sng">
              <a:solidFill>
                <a:srgbClr val="900000"/>
              </a:solidFill>
            </a:ln>
            <a:effectLst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1966262" y="5492225"/>
            <a:ext cx="2517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Frequency of A is ½</a:t>
            </a:r>
          </a:p>
          <a:p>
            <a:r>
              <a:rPr lang="en-US" sz="1600" dirty="0"/>
              <a:t>A is 4 times more likely than BBB</a:t>
            </a:r>
          </a:p>
        </p:txBody>
      </p:sp>
      <p:sp>
        <p:nvSpPr>
          <p:cNvPr id="80" name="Rectangle 79"/>
          <p:cNvSpPr/>
          <p:nvPr/>
        </p:nvSpPr>
        <p:spPr>
          <a:xfrm>
            <a:off x="4892413" y="5466748"/>
            <a:ext cx="23051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Frequency of BA is ¼ </a:t>
            </a:r>
          </a:p>
          <a:p>
            <a:r>
              <a:rPr lang="en-US" sz="1600" dirty="0"/>
              <a:t>BA is 2 times more likely than BBB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3253598" y="3433882"/>
            <a:ext cx="3477486" cy="276999"/>
            <a:chOff x="3253598" y="3408670"/>
            <a:chExt cx="3477486" cy="276999"/>
          </a:xfrm>
        </p:grpSpPr>
        <p:sp>
          <p:nvSpPr>
            <p:cNvPr id="7" name="TextBox 6"/>
            <p:cNvSpPr txBox="1"/>
            <p:nvPr/>
          </p:nvSpPr>
          <p:spPr>
            <a:xfrm>
              <a:off x="3253598" y="3408670"/>
              <a:ext cx="466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1/2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272380" y="3408670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1/2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2453868" y="4091173"/>
            <a:ext cx="4990293" cy="279781"/>
            <a:chOff x="2505428" y="4065961"/>
            <a:chExt cx="4990293" cy="279781"/>
          </a:xfrm>
        </p:grpSpPr>
        <p:sp>
          <p:nvSpPr>
            <p:cNvPr id="49" name="TextBox 48"/>
            <p:cNvSpPr txBox="1"/>
            <p:nvPr/>
          </p:nvSpPr>
          <p:spPr>
            <a:xfrm>
              <a:off x="5564729" y="4068743"/>
              <a:ext cx="466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000000"/>
                  </a:solidFill>
                </a:rPr>
                <a:t>1/4</a:t>
              </a: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7037017" y="4068743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1/4</a:t>
              </a: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505428" y="4065961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1/4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977716" y="4065961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1/4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1985544" y="4658117"/>
            <a:ext cx="5868135" cy="306021"/>
            <a:chOff x="2152225" y="4697520"/>
            <a:chExt cx="5868135" cy="306021"/>
          </a:xfrm>
        </p:grpSpPr>
        <p:sp>
          <p:nvSpPr>
            <p:cNvPr id="50" name="TextBox 49"/>
            <p:cNvSpPr txBox="1"/>
            <p:nvPr/>
          </p:nvSpPr>
          <p:spPr>
            <a:xfrm>
              <a:off x="7553616" y="4697520"/>
              <a:ext cx="466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1/8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6713143" y="4705020"/>
              <a:ext cx="4667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1/8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6118779" y="4704531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1/8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5186775" y="4712031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1/8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515044" y="4709635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1/8</a:t>
              </a: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687047" y="4717135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1/8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970665" y="4719042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1/8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2152225" y="4726542"/>
              <a:ext cx="45870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1/8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3858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8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77" grpId="0"/>
      <p:bldP spid="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274" y="1600201"/>
            <a:ext cx="8042277" cy="4343400"/>
          </a:xfrm>
        </p:spPr>
        <p:txBody>
          <a:bodyPr>
            <a:noAutofit/>
          </a:bodyPr>
          <a:lstStyle/>
          <a:p>
            <a:r>
              <a:rPr lang="en-US" dirty="0"/>
              <a:t>Understand the</a:t>
            </a:r>
            <a:r>
              <a:rPr lang="en-US" baseline="0" dirty="0"/>
              <a:t> “Problem of the Points”</a:t>
            </a:r>
            <a:r>
              <a:rPr lang="en-US" dirty="0"/>
              <a:t> </a:t>
            </a:r>
            <a:r>
              <a:rPr lang="en-US" baseline="0" dirty="0"/>
              <a:t>and explain the solution</a:t>
            </a:r>
          </a:p>
          <a:p>
            <a:r>
              <a:rPr lang="en-US" altLang="zh-CN" dirty="0"/>
              <a:t>Understand sample space and axioms of probability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351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433934" y="160247"/>
            <a:ext cx="6252533" cy="4257896"/>
            <a:chOff x="2433934" y="160247"/>
            <a:chExt cx="6252533" cy="4257896"/>
          </a:xfrm>
        </p:grpSpPr>
        <p:pic>
          <p:nvPicPr>
            <p:cNvPr id="13" name="Picture 12" descr="msg_green_bottom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33934" y="4219484"/>
              <a:ext cx="6252533" cy="198659"/>
            </a:xfrm>
            <a:prstGeom prst="rect">
              <a:avLst/>
            </a:prstGeom>
          </p:spPr>
        </p:pic>
        <p:pic>
          <p:nvPicPr>
            <p:cNvPr id="14" name="Picture 13" descr="msg_gree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412"/>
            <a:stretch/>
          </p:blipFill>
          <p:spPr>
            <a:xfrm>
              <a:off x="2509190" y="160247"/>
              <a:ext cx="6177212" cy="407121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8480" y="32320"/>
            <a:ext cx="5883483" cy="111162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Pascal’s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71562" y="1194900"/>
            <a:ext cx="6152356" cy="4656945"/>
          </a:xfrm>
        </p:spPr>
        <p:txBody>
          <a:bodyPr>
            <a:noAutofit/>
          </a:bodyPr>
          <a:lstStyle/>
          <a:p>
            <a:pPr marL="461963" indent="-346075">
              <a:buClrTx/>
              <a:defRPr/>
            </a:pPr>
            <a:r>
              <a:rPr lang="en-US" dirty="0">
                <a:solidFill>
                  <a:srgbClr val="000000"/>
                </a:solidFill>
              </a:rPr>
              <a:t>I also solved the problem of the points using my own method, and my solution agrees with your </a:t>
            </a:r>
            <a:r>
              <a:rPr lang="en-US" i="1" dirty="0">
                <a:solidFill>
                  <a:srgbClr val="000000"/>
                </a:solidFill>
              </a:rPr>
              <a:t>method of combinations</a:t>
            </a:r>
            <a:endParaRPr lang="en-US" dirty="0">
              <a:solidFill>
                <a:srgbClr val="000000"/>
              </a:solidFill>
            </a:endParaRP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dirty="0">
                <a:solidFill>
                  <a:srgbClr val="000000"/>
                </a:solidFill>
              </a:rPr>
              <a:t>My solution uses recursive equations, algebra, and theory of combinations :P</a:t>
            </a:r>
          </a:p>
          <a:p>
            <a:pPr marL="798513" lvl="1" indent="-346075">
              <a:buClrTx/>
              <a:buFont typeface="Lucida Grande"/>
              <a:buChar char="-"/>
              <a:defRPr/>
            </a:pPr>
            <a:r>
              <a:rPr lang="en-US" dirty="0">
                <a:solidFill>
                  <a:srgbClr val="000000"/>
                </a:solidFill>
              </a:rPr>
              <a:t>But your solution is simpler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20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5180"/>
          <a:stretch/>
        </p:blipFill>
        <p:spPr>
          <a:xfrm flipH="1">
            <a:off x="275502" y="2445466"/>
            <a:ext cx="1922547" cy="1930322"/>
          </a:xfrm>
          <a:prstGeom prst="roundRect">
            <a:avLst>
              <a:gd name="adj" fmla="val 15421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2" name="TextBox 11"/>
          <p:cNvSpPr txBox="1"/>
          <p:nvPr/>
        </p:nvSpPr>
        <p:spPr>
          <a:xfrm>
            <a:off x="723990" y="2007094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Pascal</a:t>
            </a:r>
          </a:p>
        </p:txBody>
      </p:sp>
      <p:sp>
        <p:nvSpPr>
          <p:cNvPr id="6" name="Rectangle 5"/>
          <p:cNvSpPr/>
          <p:nvPr/>
        </p:nvSpPr>
        <p:spPr>
          <a:xfrm>
            <a:off x="2392487" y="4949940"/>
            <a:ext cx="6293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763" indent="-9525">
              <a:defRPr/>
            </a:pPr>
            <a:r>
              <a:rPr lang="en-US" dirty="0">
                <a:sym typeface="Wingdings"/>
              </a:rPr>
              <a:t>(Pascal’s method was used later to find general solutions to other related problems)</a:t>
            </a:r>
          </a:p>
        </p:txBody>
      </p:sp>
    </p:spTree>
    <p:extLst>
      <p:ext uri="{BB962C8B-B14F-4D97-AF65-F5344CB8AC3E}">
        <p14:creationId xmlns:p14="http://schemas.microsoft.com/office/powerpoint/2010/main" val="3874850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Game with 3 Players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4216807" cy="4343400"/>
          </a:xfrm>
        </p:spPr>
        <p:txBody>
          <a:bodyPr/>
          <a:lstStyle/>
          <a:p>
            <a:r>
              <a:rPr lang="en-US" dirty="0"/>
              <a:t>There are 3 players</a:t>
            </a:r>
          </a:p>
          <a:p>
            <a:pPr lvl="1"/>
            <a:r>
              <a:rPr lang="en-US" dirty="0"/>
              <a:t>Roll a “3-sided” dice and get a point if their side comes up</a:t>
            </a:r>
          </a:p>
          <a:p>
            <a:r>
              <a:rPr lang="en-US" dirty="0"/>
              <a:t>Goal: first to 3 points</a:t>
            </a:r>
          </a:p>
          <a:p>
            <a:r>
              <a:rPr lang="en-US" sz="2400" u="non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game stops early with the score 2:1:</a:t>
            </a:r>
            <a:r>
              <a:rPr lang="en-US" sz="2400" u="none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</a:p>
          <a:p>
            <a:pPr lvl="1"/>
            <a:r>
              <a:rPr lang="en-US" i="1" baseline="0" dirty="0"/>
              <a:t>How to divide the pot?</a:t>
            </a:r>
            <a:endParaRPr lang="en-US" sz="2200" i="1" u="none" kern="1200" baseline="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21</a:t>
            </a:fld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6182659" y="1794032"/>
            <a:ext cx="1120896" cy="1530233"/>
            <a:chOff x="3172444" y="4115564"/>
            <a:chExt cx="1120896" cy="1530233"/>
          </a:xfrm>
        </p:grpSpPr>
        <p:pic>
          <p:nvPicPr>
            <p:cNvPr id="16" name="Picture 15" descr="Money-Bag-5-psd2608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444" y="4115564"/>
              <a:ext cx="1120896" cy="1530233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3336844" y="48085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$100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597851" y="3341683"/>
            <a:ext cx="4397578" cy="1879086"/>
            <a:chOff x="4597851" y="3341683"/>
            <a:chExt cx="4397578" cy="187908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6742" r="92978">
                          <a14:foregroundMark x1="40169" y1="40449" x2="40169" y2="40449"/>
                          <a14:foregroundMark x1="25562" y1="80618" x2="25562" y2="80618"/>
                          <a14:foregroundMark x1="73876" y1="82865" x2="73876" y2="82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7851" y="3341683"/>
              <a:ext cx="1441282" cy="144128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100000" l="5337" r="95225">
                          <a14:foregroundMark x1="80899" y1="82865" x2="80899" y2="82865"/>
                          <a14:foregroundMark x1="25281" y1="79775" x2="25281" y2="79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8475" y="3779486"/>
              <a:ext cx="1441282" cy="1441283"/>
            </a:xfrm>
            <a:prstGeom prst="rect">
              <a:avLst/>
            </a:prstGeom>
          </p:spPr>
        </p:pic>
        <p:pic>
          <p:nvPicPr>
            <p:cNvPr id="33" name="Picture 32" descr="Charlie.jpg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5899" r="94944">
                          <a14:foregroundMark x1="29494" y1="80618" x2="29494" y2="80618"/>
                          <a14:foregroundMark x1="76124" y1="81461" x2="76124" y2="81461"/>
                          <a14:foregroundMark x1="52809" y1="65169" x2="52809" y2="65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339" y="3352659"/>
              <a:ext cx="1442090" cy="1442090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4766082" y="4855161"/>
            <a:ext cx="4055176" cy="823782"/>
            <a:chOff x="4766082" y="4855161"/>
            <a:chExt cx="4055176" cy="823782"/>
          </a:xfrm>
        </p:grpSpPr>
        <p:grpSp>
          <p:nvGrpSpPr>
            <p:cNvPr id="7" name="Group 6"/>
            <p:cNvGrpSpPr/>
            <p:nvPr/>
          </p:nvGrpSpPr>
          <p:grpSpPr>
            <a:xfrm>
              <a:off x="4766082" y="4855161"/>
              <a:ext cx="1099247" cy="366415"/>
              <a:chOff x="1541213" y="4424220"/>
              <a:chExt cx="1213510" cy="40450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grpSp>
          <p:nvGrpSpPr>
            <p:cNvPr id="18" name="Group 17"/>
            <p:cNvGrpSpPr/>
            <p:nvPr/>
          </p:nvGrpSpPr>
          <p:grpSpPr>
            <a:xfrm>
              <a:off x="7722011" y="4855161"/>
              <a:ext cx="1099247" cy="366415"/>
              <a:chOff x="1541213" y="4424220"/>
              <a:chExt cx="1213510" cy="404502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6240969" y="5312528"/>
              <a:ext cx="1099247" cy="366415"/>
              <a:chOff x="1541213" y="4424220"/>
              <a:chExt cx="1213510" cy="40450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</p:grpSp>
      <p:grpSp>
        <p:nvGrpSpPr>
          <p:cNvPr id="6" name="Group 5"/>
          <p:cNvGrpSpPr/>
          <p:nvPr/>
        </p:nvGrpSpPr>
        <p:grpSpPr>
          <a:xfrm>
            <a:off x="4766082" y="4855161"/>
            <a:ext cx="3322344" cy="823782"/>
            <a:chOff x="4766082" y="4855161"/>
            <a:chExt cx="3322344" cy="823782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6082" y="4855161"/>
              <a:ext cx="366415" cy="3664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2498" y="4855161"/>
              <a:ext cx="366415" cy="36641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2011" y="4855161"/>
              <a:ext cx="366415" cy="366415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0969" y="5312528"/>
              <a:ext cx="366415" cy="366415"/>
            </a:xfrm>
            <a:prstGeom prst="rect">
              <a:avLst/>
            </a:prstGeom>
          </p:spPr>
        </p:pic>
      </p:grpSp>
      <p:grpSp>
        <p:nvGrpSpPr>
          <p:cNvPr id="21" name="Group 20"/>
          <p:cNvGrpSpPr/>
          <p:nvPr/>
        </p:nvGrpSpPr>
        <p:grpSpPr>
          <a:xfrm>
            <a:off x="4991934" y="2697700"/>
            <a:ext cx="3571802" cy="1103666"/>
            <a:chOff x="4991934" y="2697700"/>
            <a:chExt cx="3571802" cy="1103666"/>
          </a:xfrm>
        </p:grpSpPr>
        <p:sp>
          <p:nvSpPr>
            <p:cNvPr id="29" name="TextBox 28"/>
            <p:cNvSpPr txBox="1"/>
            <p:nvPr/>
          </p:nvSpPr>
          <p:spPr>
            <a:xfrm>
              <a:off x="4991934" y="2972351"/>
              <a:ext cx="66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$???</a:t>
              </a:r>
            </a:p>
          </p:txBody>
        </p:sp>
        <p:cxnSp>
          <p:nvCxnSpPr>
            <p:cNvPr id="30" name="Straight Arrow Connector 29"/>
            <p:cNvCxnSpPr>
              <a:endCxn id="29" idx="3"/>
            </p:cNvCxnSpPr>
            <p:nvPr/>
          </p:nvCxnSpPr>
          <p:spPr>
            <a:xfrm flipH="1">
              <a:off x="5657764" y="2698216"/>
              <a:ext cx="572709" cy="458801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 flipH="1">
              <a:off x="7897906" y="2986683"/>
              <a:ext cx="66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$???</a:t>
              </a:r>
            </a:p>
          </p:txBody>
        </p:sp>
        <p:cxnSp>
          <p:nvCxnSpPr>
            <p:cNvPr id="32" name="Straight Arrow Connector 31"/>
            <p:cNvCxnSpPr>
              <a:endCxn id="31" idx="3"/>
            </p:cNvCxnSpPr>
            <p:nvPr/>
          </p:nvCxnSpPr>
          <p:spPr>
            <a:xfrm>
              <a:off x="7265415" y="2697700"/>
              <a:ext cx="632491" cy="473649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6406031" y="3432034"/>
              <a:ext cx="66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$???</a:t>
              </a:r>
            </a:p>
          </p:txBody>
        </p:sp>
        <p:cxnSp>
          <p:nvCxnSpPr>
            <p:cNvPr id="46" name="Straight Arrow Connector 45"/>
            <p:cNvCxnSpPr>
              <a:endCxn id="45" idx="0"/>
            </p:cNvCxnSpPr>
            <p:nvPr/>
          </p:nvCxnSpPr>
          <p:spPr>
            <a:xfrm>
              <a:off x="6738946" y="2972351"/>
              <a:ext cx="0" cy="459683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1578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974276"/>
          </a:xfrm>
        </p:spPr>
        <p:txBody>
          <a:bodyPr/>
          <a:lstStyle/>
          <a:p>
            <a:r>
              <a:rPr lang="en-US" dirty="0"/>
              <a:t>3-Sided Dice?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t="13705" b="13705"/>
          <a:stretch>
            <a:fillRect/>
          </a:stretch>
        </p:blipFill>
        <p:spPr>
          <a:xfrm>
            <a:off x="4017889" y="3400947"/>
            <a:ext cx="4655741" cy="251443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6276"/>
          <a:stretch/>
        </p:blipFill>
        <p:spPr>
          <a:xfrm>
            <a:off x="4336808" y="1388097"/>
            <a:ext cx="3998148" cy="18889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l="39980"/>
          <a:stretch/>
        </p:blipFill>
        <p:spPr>
          <a:xfrm>
            <a:off x="736593" y="1388097"/>
            <a:ext cx="3117615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053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6" y="107576"/>
            <a:ext cx="4893952" cy="930511"/>
          </a:xfrm>
        </p:spPr>
        <p:txBody>
          <a:bodyPr/>
          <a:lstStyle/>
          <a:p>
            <a:r>
              <a:rPr lang="en-US" sz="4000" dirty="0"/>
              <a:t>Fermat’s 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169523"/>
            <a:ext cx="8271983" cy="5313001"/>
          </a:xfrm>
        </p:spPr>
        <p:txBody>
          <a:bodyPr>
            <a:normAutofit/>
          </a:bodyPr>
          <a:lstStyle/>
          <a:p>
            <a:r>
              <a:rPr lang="en-US" sz="2000" dirty="0"/>
              <a:t>The game is decided in 3 throws</a:t>
            </a:r>
          </a:p>
          <a:p>
            <a:pPr lvl="1"/>
            <a:r>
              <a:rPr lang="en-US" sz="2000" dirty="0"/>
              <a:t>Alice needs 1 point, Bob needs 2, Charlie needs 2 </a:t>
            </a:r>
          </a:p>
          <a:p>
            <a:r>
              <a:rPr lang="en-US" sz="2000" dirty="0"/>
              <a:t>27 possible outcomes in 3 throws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>
              <a:lnSpc>
                <a:spcPct val="150000"/>
              </a:lnSpc>
            </a:pPr>
            <a:r>
              <a:rPr lang="en-US" sz="1800" i="1" dirty="0"/>
              <a:t>Sometimes there are 2 winners!?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23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145112" y="183037"/>
            <a:ext cx="2840824" cy="1227044"/>
            <a:chOff x="4597851" y="3337766"/>
            <a:chExt cx="4397578" cy="1899457"/>
          </a:xfrm>
        </p:grpSpPr>
        <p:grpSp>
          <p:nvGrpSpPr>
            <p:cNvPr id="7" name="Group 6"/>
            <p:cNvGrpSpPr/>
            <p:nvPr/>
          </p:nvGrpSpPr>
          <p:grpSpPr>
            <a:xfrm>
              <a:off x="4766082" y="4855161"/>
              <a:ext cx="1099247" cy="366415"/>
              <a:chOff x="1541213" y="4424220"/>
              <a:chExt cx="1213510" cy="40450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742" r="92978">
                          <a14:foregroundMark x1="40169" y1="40449" x2="40169" y2="40449"/>
                          <a14:foregroundMark x1="25562" y1="80618" x2="25562" y2="80618"/>
                          <a14:foregroundMark x1="73876" y1="82865" x2="73876" y2="82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7851" y="3341683"/>
              <a:ext cx="1441282" cy="144128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5337" r="95225">
                          <a14:foregroundMark x1="80899" y1="82865" x2="80899" y2="82865"/>
                          <a14:foregroundMark x1="25281" y1="79775" x2="25281" y2="79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8475" y="3337766"/>
              <a:ext cx="1441282" cy="1441283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7722011" y="4855161"/>
              <a:ext cx="1099247" cy="366415"/>
              <a:chOff x="1541213" y="4424220"/>
              <a:chExt cx="1213510" cy="404502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6082" y="4855161"/>
              <a:ext cx="366415" cy="3664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2498" y="4855161"/>
              <a:ext cx="366415" cy="36641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2011" y="4855161"/>
              <a:ext cx="366415" cy="366415"/>
            </a:xfrm>
            <a:prstGeom prst="rect">
              <a:avLst/>
            </a:prstGeom>
          </p:spPr>
        </p:pic>
        <p:pic>
          <p:nvPicPr>
            <p:cNvPr id="33" name="Picture 32" descr="Charlie.jpg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5899" r="94944">
                          <a14:foregroundMark x1="29494" y1="80618" x2="29494" y2="80618"/>
                          <a14:foregroundMark x1="76124" y1="81461" x2="76124" y2="81461"/>
                          <a14:foregroundMark x1="52809" y1="65169" x2="52809" y2="65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339" y="3352659"/>
              <a:ext cx="1442090" cy="144209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6240969" y="4870808"/>
              <a:ext cx="1099247" cy="366415"/>
              <a:chOff x="1541213" y="4424220"/>
              <a:chExt cx="1213510" cy="40450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0969" y="4870808"/>
              <a:ext cx="366415" cy="366415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297451" y="2573680"/>
          <a:ext cx="6672960" cy="315625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112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21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1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16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121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21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AAB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 &amp; 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AAC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 </a:t>
                      </a:r>
                      <a:r>
                        <a:rPr lang="en-US" sz="1400" b="0" baseline="0" dirty="0"/>
                        <a:t>&amp; C</a:t>
                      </a:r>
                      <a:endParaRPr lang="en-US" sz="1400" b="0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ABA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 &amp; 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CBA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ABB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 &amp; 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CBB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CBC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ACA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BCA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CCA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 &amp; 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ACB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BCB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CCB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5625">
                <a:tc>
                  <a:txBody>
                    <a:bodyPr/>
                    <a:lstStyle/>
                    <a:p>
                      <a:r>
                        <a:rPr lang="en-US" sz="1400" dirty="0"/>
                        <a:t>ACC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/>
                        <a:t>A</a:t>
                      </a:r>
                      <a:r>
                        <a:rPr lang="en-US" sz="1400" b="0" baseline="0" dirty="0"/>
                        <a:t> &amp; C</a:t>
                      </a:r>
                      <a:endParaRPr lang="en-US" sz="1400" b="0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BCC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CCC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15" name="Group 14"/>
          <p:cNvGrpSpPr/>
          <p:nvPr/>
        </p:nvGrpSpPr>
        <p:grpSpPr>
          <a:xfrm>
            <a:off x="2375633" y="3215682"/>
            <a:ext cx="5164830" cy="2502417"/>
            <a:chOff x="2375633" y="3215682"/>
            <a:chExt cx="5164830" cy="2502417"/>
          </a:xfrm>
        </p:grpSpPr>
        <p:sp>
          <p:nvSpPr>
            <p:cNvPr id="11" name="Rounded Rectangle 10"/>
            <p:cNvSpPr/>
            <p:nvPr/>
          </p:nvSpPr>
          <p:spPr>
            <a:xfrm>
              <a:off x="2375633" y="4169102"/>
              <a:ext cx="711595" cy="287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2375633" y="5431075"/>
              <a:ext cx="711595" cy="287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4597134" y="3215682"/>
              <a:ext cx="711595" cy="287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597134" y="3845991"/>
              <a:ext cx="711595" cy="287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828868" y="3522881"/>
              <a:ext cx="711595" cy="287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828868" y="4792296"/>
              <a:ext cx="711595" cy="287024"/>
            </a:xfrm>
            <a:prstGeom prst="round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370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200927" y="88935"/>
            <a:ext cx="1165322" cy="1327603"/>
            <a:chOff x="132045" y="-623462"/>
            <a:chExt cx="2241619" cy="255378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3"/>
            <a:srcRect b="5180"/>
            <a:stretch/>
          </p:blipFill>
          <p:spPr>
            <a:xfrm flipH="1">
              <a:off x="275502" y="0"/>
              <a:ext cx="1922547" cy="1930322"/>
            </a:xfrm>
            <a:prstGeom prst="roundRect">
              <a:avLst>
                <a:gd name="adj" fmla="val 15421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32" name="TextBox 31"/>
            <p:cNvSpPr txBox="1"/>
            <p:nvPr/>
          </p:nvSpPr>
          <p:spPr>
            <a:xfrm>
              <a:off x="132045" y="-623462"/>
              <a:ext cx="2241619" cy="532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Pascal</a:t>
              </a: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24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114254" y="1873273"/>
            <a:ext cx="2747536" cy="1186750"/>
            <a:chOff x="4597851" y="3337766"/>
            <a:chExt cx="4397578" cy="1899457"/>
          </a:xfrm>
        </p:grpSpPr>
        <p:grpSp>
          <p:nvGrpSpPr>
            <p:cNvPr id="7" name="Group 6"/>
            <p:cNvGrpSpPr/>
            <p:nvPr/>
          </p:nvGrpSpPr>
          <p:grpSpPr>
            <a:xfrm>
              <a:off x="4766082" y="4855161"/>
              <a:ext cx="1099247" cy="366415"/>
              <a:chOff x="1541213" y="4424220"/>
              <a:chExt cx="1213510" cy="40450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100000" l="6742" r="92978">
                          <a14:foregroundMark x1="40169" y1="40449" x2="40169" y2="40449"/>
                          <a14:foregroundMark x1="25562" y1="80618" x2="25562" y2="80618"/>
                          <a14:foregroundMark x1="73876" y1="82865" x2="73876" y2="82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7851" y="3341683"/>
              <a:ext cx="1441282" cy="144128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0" b="100000" l="5337" r="95225">
                          <a14:foregroundMark x1="80899" y1="82865" x2="80899" y2="82865"/>
                          <a14:foregroundMark x1="25281" y1="79775" x2="25281" y2="79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8475" y="3337766"/>
              <a:ext cx="1441282" cy="1441283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7722011" y="4855161"/>
              <a:ext cx="1099247" cy="366415"/>
              <a:chOff x="1541213" y="4424220"/>
              <a:chExt cx="1213510" cy="404502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6082" y="4855161"/>
              <a:ext cx="366415" cy="3664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2498" y="4855161"/>
              <a:ext cx="366415" cy="36641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2011" y="4855161"/>
              <a:ext cx="366415" cy="366415"/>
            </a:xfrm>
            <a:prstGeom prst="rect">
              <a:avLst/>
            </a:prstGeom>
          </p:spPr>
        </p:pic>
        <p:pic>
          <p:nvPicPr>
            <p:cNvPr id="33" name="Picture 32" descr="Charlie.jpg"/>
            <p:cNvPicPr>
              <a:picLocks noChangeAspect="1"/>
            </p:cNvPicPr>
            <p:nvPr/>
          </p:nvPicPr>
          <p:blipFill>
            <a:blip r:embed="rId13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0" b="100000" l="5899" r="94944">
                          <a14:foregroundMark x1="29494" y1="80618" x2="29494" y2="80618"/>
                          <a14:foregroundMark x1="76124" y1="81461" x2="76124" y2="81461"/>
                          <a14:foregroundMark x1="52809" y1="65169" x2="52809" y2="65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339" y="3352659"/>
              <a:ext cx="1442090" cy="144209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6240969" y="4870808"/>
              <a:ext cx="1099247" cy="366415"/>
              <a:chOff x="1541213" y="4424220"/>
              <a:chExt cx="1213510" cy="40450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0969" y="4870808"/>
              <a:ext cx="366415" cy="366415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18853" y="1873273"/>
          <a:ext cx="5713404" cy="3048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522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22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2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2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2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AAA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AAB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 &amp; 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AAC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CAC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 </a:t>
                      </a:r>
                      <a:r>
                        <a:rPr lang="en-US" sz="1400" b="1" baseline="0" dirty="0"/>
                        <a:t>&amp; C</a:t>
                      </a:r>
                      <a:endParaRPr lang="en-US" sz="1400" b="1" dirty="0"/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ABA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 &amp; 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CBA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ABB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 &amp; 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CBB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ABC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BBC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CBC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ACA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BCA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CCA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 &amp; 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ACB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BCB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CCB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577">
                <a:tc>
                  <a:txBody>
                    <a:bodyPr/>
                    <a:lstStyle/>
                    <a:p>
                      <a:r>
                        <a:rPr lang="en-US" sz="1400" dirty="0"/>
                        <a:t>ACC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b="1" baseline="0" dirty="0"/>
                        <a:t> &amp; C</a:t>
                      </a:r>
                      <a:endParaRPr lang="en-US" sz="1400" b="1" dirty="0"/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BCC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CCC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262530" y="3274326"/>
          <a:ext cx="2467658" cy="1432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955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766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6700">
                <a:tc>
                  <a:txBody>
                    <a:bodyPr/>
                    <a:lstStyle/>
                    <a:p>
                      <a:r>
                        <a:rPr lang="en-US" sz="1400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No. 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Pot Split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530">
                <a:tc>
                  <a:txBody>
                    <a:bodyPr/>
                    <a:lstStyle/>
                    <a:p>
                      <a:r>
                        <a:rPr lang="en-US" sz="1400" dirty="0"/>
                        <a:t>Alice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16/27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530">
                <a:tc>
                  <a:txBody>
                    <a:bodyPr/>
                    <a:lstStyle/>
                    <a:p>
                      <a:r>
                        <a:rPr lang="en-US" sz="1400" dirty="0"/>
                        <a:t>Bob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5.5/27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4530">
                <a:tc>
                  <a:txBody>
                    <a:bodyPr/>
                    <a:lstStyle/>
                    <a:p>
                      <a:r>
                        <a:rPr lang="en-US" sz="1400" dirty="0"/>
                        <a:t>Charlie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5.5/27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" name="Group 1"/>
          <p:cNvGrpSpPr/>
          <p:nvPr/>
        </p:nvGrpSpPr>
        <p:grpSpPr>
          <a:xfrm>
            <a:off x="1502654" y="239471"/>
            <a:ext cx="6672383" cy="1227937"/>
            <a:chOff x="1502654" y="239471"/>
            <a:chExt cx="6672383" cy="1227937"/>
          </a:xfrm>
        </p:grpSpPr>
        <p:pic>
          <p:nvPicPr>
            <p:cNvPr id="37" name="Picture 36" descr="msg_green_bottom_2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502654" y="1255409"/>
              <a:ext cx="6672382" cy="211999"/>
            </a:xfrm>
            <a:prstGeom prst="rect">
              <a:avLst/>
            </a:prstGeom>
          </p:spPr>
        </p:pic>
        <p:pic>
          <p:nvPicPr>
            <p:cNvPr id="38" name="Picture 37" descr="msg_green.png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3800"/>
            <a:stretch/>
          </p:blipFill>
          <p:spPr>
            <a:xfrm>
              <a:off x="1577911" y="239471"/>
              <a:ext cx="6597126" cy="1021122"/>
            </a:xfrm>
            <a:prstGeom prst="rect">
              <a:avLst/>
            </a:prstGeom>
          </p:spPr>
        </p:pic>
      </p:grpSp>
      <p:sp>
        <p:nvSpPr>
          <p:cNvPr id="44" name="Title 1"/>
          <p:cNvSpPr txBox="1">
            <a:spLocks/>
          </p:cNvSpPr>
          <p:nvPr/>
        </p:nvSpPr>
        <p:spPr>
          <a:xfrm>
            <a:off x="1693378" y="0"/>
            <a:ext cx="6481659" cy="8090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dirty="0">
                <a:solidFill>
                  <a:srgbClr val="000000"/>
                </a:solidFill>
              </a:rPr>
              <a:t>My Attempt using Fermat’s Method…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1577911" y="879718"/>
            <a:ext cx="6717198" cy="536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888" indent="0">
              <a:buClrTx/>
              <a:buNone/>
              <a:defRPr/>
            </a:pPr>
            <a:r>
              <a:rPr lang="en-US" sz="2000" dirty="0">
                <a:solidFill>
                  <a:srgbClr val="000000"/>
                </a:solidFill>
              </a:rPr>
              <a:t>When there are 2 winners, I give half to each winner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 rotWithShape="1">
          <a:blip r:embed="rId3"/>
          <a:srcRect b="5180"/>
          <a:stretch/>
        </p:blipFill>
        <p:spPr>
          <a:xfrm flipH="1">
            <a:off x="286799" y="5149885"/>
            <a:ext cx="999450" cy="1003492"/>
          </a:xfrm>
          <a:prstGeom prst="roundRect">
            <a:avLst>
              <a:gd name="adj" fmla="val 15421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grpSp>
        <p:nvGrpSpPr>
          <p:cNvPr id="3" name="Group 2"/>
          <p:cNvGrpSpPr/>
          <p:nvPr/>
        </p:nvGrpSpPr>
        <p:grpSpPr>
          <a:xfrm>
            <a:off x="1502653" y="5238225"/>
            <a:ext cx="6672383" cy="934877"/>
            <a:chOff x="1485728" y="5243308"/>
            <a:chExt cx="6672383" cy="934877"/>
          </a:xfrm>
        </p:grpSpPr>
        <p:pic>
          <p:nvPicPr>
            <p:cNvPr id="49" name="Picture 48" descr="msg_green_bottom_2.png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85728" y="5966186"/>
              <a:ext cx="6672382" cy="211999"/>
            </a:xfrm>
            <a:prstGeom prst="rect">
              <a:avLst/>
            </a:prstGeom>
          </p:spPr>
        </p:pic>
        <p:pic>
          <p:nvPicPr>
            <p:cNvPr id="50" name="Picture 49" descr="msg_green.png"/>
            <p:cNvPicPr>
              <a:picLocks noChangeAspect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382"/>
            <a:stretch/>
          </p:blipFill>
          <p:spPr>
            <a:xfrm>
              <a:off x="1560985" y="5243308"/>
              <a:ext cx="6597126" cy="732285"/>
            </a:xfrm>
            <a:prstGeom prst="rect">
              <a:avLst/>
            </a:prstGeom>
          </p:spPr>
        </p:pic>
      </p:grpSp>
      <p:sp>
        <p:nvSpPr>
          <p:cNvPr id="51" name="Content Placeholder 2"/>
          <p:cNvSpPr txBox="1">
            <a:spLocks/>
          </p:cNvSpPr>
          <p:nvPr/>
        </p:nvSpPr>
        <p:spPr>
          <a:xfrm>
            <a:off x="1689411" y="5320155"/>
            <a:ext cx="6436372" cy="765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5888" indent="0">
              <a:buClrTx/>
              <a:buNone/>
              <a:defRPr/>
            </a:pPr>
            <a:r>
              <a:rPr lang="en-US" sz="2000" dirty="0"/>
              <a:t>But this solution doesn’t match the solution found using my recursive method, which is </a:t>
            </a:r>
            <a:r>
              <a:rPr lang="en-US" sz="2000" b="1" dirty="0"/>
              <a:t>17 : 5 : 5</a:t>
            </a:r>
            <a:r>
              <a:rPr lang="en-US" sz="2000" dirty="0"/>
              <a:t> :(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265770" y="4733181"/>
            <a:ext cx="2354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Solution </a:t>
            </a:r>
            <a:r>
              <a:rPr lang="en-US" sz="1600" b="1" dirty="0"/>
              <a:t>16 : 5.5 : 5.5</a:t>
            </a:r>
          </a:p>
        </p:txBody>
      </p:sp>
    </p:spTree>
    <p:extLst>
      <p:ext uri="{BB962C8B-B14F-4D97-AF65-F5344CB8AC3E}">
        <p14:creationId xmlns:p14="http://schemas.microsoft.com/office/powerpoint/2010/main" val="834585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51" grpId="0"/>
      <p:bldP spid="2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>
            <a:off x="412358" y="137779"/>
            <a:ext cx="7517224" cy="1603073"/>
            <a:chOff x="412358" y="137779"/>
            <a:chExt cx="7903790" cy="1603073"/>
          </a:xfrm>
        </p:grpSpPr>
        <p:pic>
          <p:nvPicPr>
            <p:cNvPr id="32" name="Picture 31" descr="msg_blue_bottom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565" y="1542828"/>
              <a:ext cx="7890583" cy="198024"/>
            </a:xfrm>
            <a:prstGeom prst="rect">
              <a:avLst/>
            </a:prstGeom>
          </p:spPr>
        </p:pic>
        <p:pic>
          <p:nvPicPr>
            <p:cNvPr id="37" name="Picture 36" descr="msg_blue_2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7432"/>
            <a:stretch/>
          </p:blipFill>
          <p:spPr>
            <a:xfrm>
              <a:off x="412358" y="137779"/>
              <a:ext cx="7165961" cy="1414442"/>
            </a:xfrm>
            <a:prstGeom prst="rect">
              <a:avLst/>
            </a:prstGeom>
          </p:spPr>
        </p:pic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6903" y="319111"/>
            <a:ext cx="6826132" cy="117666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We must consider the </a:t>
            </a:r>
            <a:r>
              <a:rPr lang="en-US" i="1" dirty="0"/>
              <a:t>order</a:t>
            </a:r>
            <a:r>
              <a:rPr lang="en-US" dirty="0"/>
              <a:t> of the points</a:t>
            </a:r>
          </a:p>
          <a:p>
            <a:pPr lvl="1"/>
            <a:r>
              <a:rPr lang="en-US" sz="2000" dirty="0"/>
              <a:t>The </a:t>
            </a:r>
            <a:r>
              <a:rPr lang="en-US" sz="2000" i="1" dirty="0"/>
              <a:t>first</a:t>
            </a:r>
            <a:r>
              <a:rPr lang="en-US" sz="2000" dirty="0"/>
              <a:t> person to 3 points is the winner!</a:t>
            </a:r>
          </a:p>
          <a:p>
            <a:pPr lvl="1"/>
            <a:r>
              <a:rPr lang="en-US" sz="2000" dirty="0"/>
              <a:t>The remaining rounds are just bookkeeping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216196" y="2033201"/>
            <a:ext cx="2747536" cy="1186750"/>
            <a:chOff x="4597851" y="3337766"/>
            <a:chExt cx="4397578" cy="1899457"/>
          </a:xfrm>
        </p:grpSpPr>
        <p:grpSp>
          <p:nvGrpSpPr>
            <p:cNvPr id="7" name="Group 6"/>
            <p:cNvGrpSpPr/>
            <p:nvPr/>
          </p:nvGrpSpPr>
          <p:grpSpPr>
            <a:xfrm>
              <a:off x="4766082" y="4855161"/>
              <a:ext cx="1099247" cy="366415"/>
              <a:chOff x="1541213" y="4424220"/>
              <a:chExt cx="1213510" cy="404502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6742" r="92978">
                          <a14:foregroundMark x1="40169" y1="40449" x2="40169" y2="40449"/>
                          <a14:foregroundMark x1="25562" y1="80618" x2="25562" y2="80618"/>
                          <a14:foregroundMark x1="73876" y1="82865" x2="73876" y2="82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597851" y="3341683"/>
              <a:ext cx="1441282" cy="144128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0" b="100000" l="5337" r="95225">
                          <a14:foregroundMark x1="80899" y1="82865" x2="80899" y2="82865"/>
                          <a14:foregroundMark x1="25281" y1="79775" x2="25281" y2="79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048475" y="3337766"/>
              <a:ext cx="1441282" cy="1441283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7722011" y="4855161"/>
              <a:ext cx="1099247" cy="366415"/>
              <a:chOff x="1541213" y="4424220"/>
              <a:chExt cx="1213510" cy="404502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0" name="Picture 1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6082" y="4855161"/>
              <a:ext cx="366415" cy="366415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32498" y="4855161"/>
              <a:ext cx="366415" cy="366415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2011" y="4855161"/>
              <a:ext cx="366415" cy="366415"/>
            </a:xfrm>
            <a:prstGeom prst="rect">
              <a:avLst/>
            </a:prstGeom>
          </p:spPr>
        </p:pic>
        <p:pic>
          <p:nvPicPr>
            <p:cNvPr id="33" name="Picture 32" descr="Charlie.jpg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0" b="100000" l="5899" r="94944">
                          <a14:foregroundMark x1="29494" y1="80618" x2="29494" y2="80618"/>
                          <a14:foregroundMark x1="76124" y1="81461" x2="76124" y2="81461"/>
                          <a14:foregroundMark x1="52809" y1="65169" x2="52809" y2="6516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3339" y="3352659"/>
              <a:ext cx="1442090" cy="1442090"/>
            </a:xfrm>
            <a:prstGeom prst="rect">
              <a:avLst/>
            </a:prstGeom>
          </p:spPr>
        </p:pic>
        <p:grpSp>
          <p:nvGrpSpPr>
            <p:cNvPr id="34" name="Group 33"/>
            <p:cNvGrpSpPr/>
            <p:nvPr/>
          </p:nvGrpSpPr>
          <p:grpSpPr>
            <a:xfrm>
              <a:off x="6240969" y="4870808"/>
              <a:ext cx="1099247" cy="366415"/>
              <a:chOff x="1541213" y="4424220"/>
              <a:chExt cx="1213510" cy="404502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40969" y="4870808"/>
              <a:ext cx="366415" cy="366415"/>
            </a:xfrm>
            <a:prstGeom prst="rect">
              <a:avLst/>
            </a:prstGeom>
          </p:spPr>
        </p:pic>
      </p:grp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406506" y="2052015"/>
          <a:ext cx="5753532" cy="30480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58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8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8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892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89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892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0711">
                <a:tc>
                  <a:txBody>
                    <a:bodyPr/>
                    <a:lstStyle/>
                    <a:p>
                      <a:r>
                        <a:rPr lang="en-US" sz="1400" dirty="0"/>
                        <a:t>Outcome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Outcome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Winner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0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AA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AB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 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0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AC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0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BA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r>
                        <a:rPr lang="en-US" sz="1400" b="1" dirty="0"/>
                        <a:t>B</a:t>
                      </a:r>
                      <a:r>
                        <a:rPr lang="en-US" sz="14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CB</a:t>
                      </a:r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0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BB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r>
                        <a:rPr lang="en-US" sz="1400" b="1" dirty="0"/>
                        <a:t>B</a:t>
                      </a:r>
                      <a:r>
                        <a:rPr lang="en-US" sz="14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CB</a:t>
                      </a:r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0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BC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  <a:r>
                        <a:rPr lang="en-US" sz="1400" b="1" dirty="0"/>
                        <a:t>B</a:t>
                      </a:r>
                      <a:r>
                        <a:rPr lang="en-US" sz="14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CB</a:t>
                      </a:r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0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CA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BC</a:t>
                      </a:r>
                      <a:r>
                        <a:rPr lang="en-US" sz="1400" b="1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r>
                        <a:rPr lang="en-US" sz="1400" b="1" dirty="0"/>
                        <a:t>C</a:t>
                      </a:r>
                      <a:r>
                        <a:rPr lang="en-US" sz="1400" dirty="0"/>
                        <a:t>A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0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CB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BC</a:t>
                      </a:r>
                      <a:r>
                        <a:rPr lang="en-US" sz="1400" b="1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r>
                        <a:rPr lang="en-US" sz="1400" b="1" dirty="0"/>
                        <a:t>C</a:t>
                      </a:r>
                      <a:r>
                        <a:rPr lang="en-US" sz="1400" dirty="0"/>
                        <a:t>B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0711">
                <a:tc>
                  <a:txBody>
                    <a:bodyPr/>
                    <a:lstStyle/>
                    <a:p>
                      <a:r>
                        <a:rPr lang="en-US" sz="1400" b="1" dirty="0"/>
                        <a:t>A</a:t>
                      </a:r>
                      <a:r>
                        <a:rPr lang="en-US" sz="1400" dirty="0"/>
                        <a:t>CC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BC</a:t>
                      </a:r>
                      <a:r>
                        <a:rPr lang="en-US" sz="1400" b="1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  <a:r>
                        <a:rPr lang="en-US" sz="1400" b="1" dirty="0"/>
                        <a:t>C</a:t>
                      </a:r>
                      <a:r>
                        <a:rPr lang="en-US" sz="1400" dirty="0"/>
                        <a:t>C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/>
        </p:nvGraphicFramePr>
        <p:xfrm>
          <a:off x="6416999" y="3300574"/>
          <a:ext cx="2352201" cy="143256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7840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40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40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0992">
                <a:tc>
                  <a:txBody>
                    <a:bodyPr/>
                    <a:lstStyle/>
                    <a:p>
                      <a:r>
                        <a:rPr lang="en-US" sz="1400" dirty="0"/>
                        <a:t>Player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No. Wins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Pot Split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405">
                <a:tc>
                  <a:txBody>
                    <a:bodyPr/>
                    <a:lstStyle/>
                    <a:p>
                      <a:r>
                        <a:rPr lang="en-US" sz="1400" dirty="0"/>
                        <a:t>Alice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17/27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405">
                <a:tc>
                  <a:txBody>
                    <a:bodyPr/>
                    <a:lstStyle/>
                    <a:p>
                      <a:r>
                        <a:rPr lang="en-US" sz="1400" dirty="0"/>
                        <a:t>Bob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5/27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Charlie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5/27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7594089" y="219800"/>
            <a:ext cx="1174332" cy="1479534"/>
            <a:chOff x="6770451" y="57482"/>
            <a:chExt cx="2084462" cy="262620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 rotWithShape="1">
            <a:blip r:embed="rId16"/>
            <a:srcRect b="18231"/>
            <a:stretch/>
          </p:blipFill>
          <p:spPr>
            <a:xfrm>
              <a:off x="6770451" y="601428"/>
              <a:ext cx="2084462" cy="2082255"/>
            </a:xfrm>
            <a:prstGeom prst="roundRect">
              <a:avLst>
                <a:gd name="adj" fmla="val 13306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  <p:sp>
          <p:nvSpPr>
            <p:cNvPr id="30" name="TextBox 29"/>
            <p:cNvSpPr txBox="1"/>
            <p:nvPr/>
          </p:nvSpPr>
          <p:spPr>
            <a:xfrm>
              <a:off x="6770451" y="57482"/>
              <a:ext cx="2084460" cy="491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Fermat 1601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84663" y="5255937"/>
            <a:ext cx="7905212" cy="1173089"/>
            <a:chOff x="84663" y="5255937"/>
            <a:chExt cx="7905212" cy="1173089"/>
          </a:xfrm>
        </p:grpSpPr>
        <p:grpSp>
          <p:nvGrpSpPr>
            <p:cNvPr id="22" name="Group 21"/>
            <p:cNvGrpSpPr/>
            <p:nvPr/>
          </p:nvGrpSpPr>
          <p:grpSpPr>
            <a:xfrm>
              <a:off x="330306" y="5439542"/>
              <a:ext cx="6912483" cy="713360"/>
              <a:chOff x="264458" y="5194960"/>
              <a:chExt cx="7517224" cy="713360"/>
            </a:xfrm>
          </p:grpSpPr>
          <p:pic>
            <p:nvPicPr>
              <p:cNvPr id="44" name="Picture 43" descr="msg_blue_bottom_2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7019" y="5710296"/>
                <a:ext cx="7504663" cy="198024"/>
              </a:xfrm>
              <a:prstGeom prst="rect">
                <a:avLst/>
              </a:prstGeom>
            </p:spPr>
          </p:pic>
          <p:pic>
            <p:nvPicPr>
              <p:cNvPr id="45" name="Picture 44" descr="msg_blue_2.pn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91778"/>
              <a:stretch/>
            </p:blipFill>
            <p:spPr>
              <a:xfrm>
                <a:off x="264458" y="5194960"/>
                <a:ext cx="6815481" cy="515336"/>
              </a:xfrm>
              <a:prstGeom prst="rect">
                <a:avLst/>
              </a:prstGeom>
            </p:spPr>
          </p:pic>
        </p:grpSp>
        <p:sp>
          <p:nvSpPr>
            <p:cNvPr id="38" name="Content Placeholder 2"/>
            <p:cNvSpPr txBox="1">
              <a:spLocks/>
            </p:cNvSpPr>
            <p:nvPr/>
          </p:nvSpPr>
          <p:spPr>
            <a:xfrm>
              <a:off x="84663" y="5577846"/>
              <a:ext cx="6453910" cy="42406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9250" indent="-349250" algn="l" defTabSz="914400" rtl="0" eaLnBrk="1" latinLnBrk="0" hangingPunct="1">
                <a:spcBef>
                  <a:spcPts val="2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110000"/>
                <a:buFont typeface="Wingdings 2" pitchFamily="18" charset="2"/>
                <a:buChar char="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336550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10000"/>
                <a:buFont typeface="Wingdings 2" pitchFamily="18" charset="2"/>
                <a:buChar char=""/>
                <a:defRPr sz="2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8375" indent="-282575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110000"/>
                <a:buFont typeface="Wingdings 2" pitchFamily="18" charset="2"/>
                <a:buChar char="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263650" indent="-295275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75000"/>
                  </a:schemeClr>
                </a:buClr>
                <a:buSzPct val="110000"/>
                <a:buFont typeface="Wingdings 2" pitchFamily="18" charset="2"/>
                <a:buChar char="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546225" indent="-282575" algn="l" defTabSz="914400" rtl="0" eaLnBrk="1" latinLnBrk="0" hangingPunct="1">
                <a:spcBef>
                  <a:spcPts val="6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110000"/>
                <a:buFont typeface="Wingdings 2" pitchFamily="18" charset="2"/>
                <a:buChar char="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28800" indent="-282575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10000"/>
                <a:buFont typeface="Wingdings 2" pitchFamily="18" charset="2"/>
                <a:buChar char=""/>
                <a:defRPr lang="en-US" sz="18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117725" indent="-282575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110000"/>
                <a:buFont typeface="Wingdings 2" pitchFamily="18" charset="2"/>
                <a:buChar char=""/>
                <a:defRPr lang="en-US" sz="18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2398713" indent="-282575" algn="l" defTabSz="914400" rtl="0" eaLnBrk="1" latinLnBrk="0" hangingPunct="1">
                <a:spcBef>
                  <a:spcPct val="20000"/>
                </a:spcBef>
                <a:buClr>
                  <a:schemeClr val="accent2"/>
                </a:buClr>
                <a:buSzPct val="110000"/>
                <a:buFont typeface="Wingdings 2" pitchFamily="18" charset="2"/>
                <a:buChar char=""/>
                <a:defRPr lang="en-US" sz="1800" kern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2689225" indent="-282575" algn="l" defTabSz="914400" rtl="0" eaLnBrk="1" latinLnBrk="0" hangingPunct="1">
                <a:spcBef>
                  <a:spcPct val="20000"/>
                </a:spcBef>
                <a:buClr>
                  <a:schemeClr val="accent1">
                    <a:lumMod val="60000"/>
                    <a:lumOff val="40000"/>
                  </a:schemeClr>
                </a:buClr>
                <a:buSzPct val="110000"/>
                <a:buFont typeface="Wingdings 2" pitchFamily="18" charset="2"/>
                <a:buChar char=""/>
                <a:defRPr lang="en-US" sz="1800" kern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349250" lvl="1" indent="0">
                <a:buNone/>
              </a:pPr>
              <a:r>
                <a:rPr lang="en-US" sz="1800" dirty="0"/>
                <a:t>See, my method gets the same answer as your method :)</a:t>
              </a: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6"/>
            <a:srcRect b="18231"/>
            <a:stretch/>
          </p:blipFill>
          <p:spPr>
            <a:xfrm>
              <a:off x="6815543" y="5255937"/>
              <a:ext cx="1174332" cy="1173089"/>
            </a:xfrm>
            <a:prstGeom prst="roundRect">
              <a:avLst>
                <a:gd name="adj" fmla="val 13306"/>
              </a:avLst>
            </a:prstGeom>
            <a:solidFill>
              <a:srgbClr val="FFFFFF"/>
            </a:solidFill>
            <a:ln w="76200" cap="sq">
              <a:solidFill>
                <a:srgbClr val="292929"/>
              </a:solidFill>
              <a:miter lim="800000"/>
            </a:ln>
            <a:effectLst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bevelT h="38100"/>
              <a:contourClr>
                <a:srgbClr val="C0C0C0"/>
              </a:contourClr>
            </a:sp3d>
          </p:spPr>
        </p:pic>
      </p:grpSp>
      <p:sp>
        <p:nvSpPr>
          <p:cNvPr id="46" name="TextBox 45"/>
          <p:cNvSpPr txBox="1"/>
          <p:nvPr/>
        </p:nvSpPr>
        <p:spPr>
          <a:xfrm>
            <a:off x="6623236" y="4733181"/>
            <a:ext cx="20341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Solution </a:t>
            </a:r>
            <a:r>
              <a:rPr lang="en-US" sz="1600" b="1" dirty="0"/>
              <a:t>17 : 5 : 5</a:t>
            </a:r>
          </a:p>
        </p:txBody>
      </p:sp>
    </p:spTree>
    <p:extLst>
      <p:ext uri="{BB962C8B-B14F-4D97-AF65-F5344CB8AC3E}">
        <p14:creationId xmlns:p14="http://schemas.microsoft.com/office/powerpoint/2010/main" val="3838869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396306" y="1052804"/>
            <a:ext cx="6252533" cy="4497524"/>
            <a:chOff x="2396306" y="1052804"/>
            <a:chExt cx="6252533" cy="4497524"/>
          </a:xfrm>
        </p:grpSpPr>
        <p:pic>
          <p:nvPicPr>
            <p:cNvPr id="11" name="Picture 10" descr="msg_green_bottom_2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396306" y="5351669"/>
              <a:ext cx="6252533" cy="198659"/>
            </a:xfrm>
            <a:prstGeom prst="rect">
              <a:avLst/>
            </a:prstGeom>
          </p:spPr>
        </p:pic>
        <p:pic>
          <p:nvPicPr>
            <p:cNvPr id="12" name="Picture 11" descr="msg_green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1651"/>
            <a:stretch/>
          </p:blipFill>
          <p:spPr>
            <a:xfrm>
              <a:off x="2471562" y="1052804"/>
              <a:ext cx="6177212" cy="4308272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0852" y="1000132"/>
            <a:ext cx="5883483" cy="1111624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I Get It 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0852" y="2304927"/>
            <a:ext cx="5940182" cy="3056150"/>
          </a:xfrm>
        </p:spPr>
        <p:txBody>
          <a:bodyPr>
            <a:noAutofit/>
          </a:bodyPr>
          <a:lstStyle/>
          <a:p>
            <a:pPr marL="115888" indent="0">
              <a:buClrTx/>
              <a:buNone/>
              <a:defRPr/>
            </a:pPr>
            <a:r>
              <a:rPr lang="en-US" dirty="0">
                <a:solidFill>
                  <a:srgbClr val="000000"/>
                </a:solidFill>
              </a:rPr>
              <a:t>“Your last letter has satisfied me perfectly. I admire your method for the division, so much more as I understand it quite well; it is entirely yours, and it has nothing in common with mine; and arrives to the same but simply. Here is our understanding restored.”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26</a:t>
            </a:fld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b="5180"/>
          <a:stretch/>
        </p:blipFill>
        <p:spPr>
          <a:xfrm flipH="1">
            <a:off x="275502" y="3629413"/>
            <a:ext cx="1922547" cy="1930322"/>
          </a:xfrm>
          <a:prstGeom prst="roundRect">
            <a:avLst>
              <a:gd name="adj" fmla="val 15421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723990" y="3191041"/>
            <a:ext cx="758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Pascal</a:t>
            </a:r>
          </a:p>
        </p:txBody>
      </p:sp>
    </p:spTree>
    <p:extLst>
      <p:ext uri="{BB962C8B-B14F-4D97-AF65-F5344CB8AC3E}">
        <p14:creationId xmlns:p14="http://schemas.microsoft.com/office/powerpoint/2010/main" val="163228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on Society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600201"/>
            <a:ext cx="8213725" cy="4343400"/>
          </a:xfrm>
        </p:spPr>
        <p:txBody>
          <a:bodyPr>
            <a:noAutofit/>
          </a:bodyPr>
          <a:lstStyle/>
          <a:p>
            <a:r>
              <a:rPr lang="en-US" dirty="0"/>
              <a:t>Pascal/Fermat’s solution was the first stepping stone to a better understanding of probability</a:t>
            </a:r>
          </a:p>
          <a:p>
            <a:r>
              <a:rPr lang="en-US" dirty="0"/>
              <a:t>With probability theory, we gained some control over our future</a:t>
            </a:r>
          </a:p>
          <a:p>
            <a:pPr lvl="1"/>
            <a:r>
              <a:rPr lang="en-US" dirty="0"/>
              <a:t>For example, we can:</a:t>
            </a:r>
          </a:p>
          <a:p>
            <a:pPr lvl="2"/>
            <a:r>
              <a:rPr lang="en-US" dirty="0"/>
              <a:t>calculate the probability of various events</a:t>
            </a:r>
          </a:p>
          <a:p>
            <a:pPr lvl="2"/>
            <a:r>
              <a:rPr lang="en-US" dirty="0"/>
              <a:t>choose our actions to minimize the dangers and maximize our rewards</a:t>
            </a:r>
          </a:p>
          <a:p>
            <a:pPr lvl="2"/>
            <a:r>
              <a:rPr lang="en-US" dirty="0"/>
              <a:t>buy insurance in case bad things happen</a:t>
            </a:r>
          </a:p>
          <a:p>
            <a:pPr lvl="1"/>
            <a:r>
              <a:rPr lang="en-US" dirty="0"/>
              <a:t>In other words, we gained the ability to manage risk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8231"/>
          <a:stretch/>
        </p:blipFill>
        <p:spPr>
          <a:xfrm>
            <a:off x="7714174" y="234812"/>
            <a:ext cx="1174332" cy="1173089"/>
          </a:xfrm>
          <a:prstGeom prst="roundRect">
            <a:avLst>
              <a:gd name="adj" fmla="val 13306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b="5180"/>
          <a:stretch/>
        </p:blipFill>
        <p:spPr>
          <a:xfrm flipH="1">
            <a:off x="264458" y="265451"/>
            <a:ext cx="1174332" cy="1179081"/>
          </a:xfrm>
          <a:prstGeom prst="roundRect">
            <a:avLst>
              <a:gd name="adj" fmla="val 15421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72441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547" y="2092750"/>
            <a:ext cx="7875114" cy="1187777"/>
          </a:xfrm>
        </p:spPr>
        <p:txBody>
          <a:bodyPr/>
          <a:lstStyle/>
          <a:p>
            <a:r>
              <a:rPr lang="en-US" altLang="zh-CN" dirty="0"/>
              <a:t>Some Math about Probability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525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Sample Space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1310" y="1901859"/>
            <a:ext cx="8472177" cy="43434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800000"/>
                </a:solidFill>
                <a:ea typeface="宋体" panose="02010600030101010101" pitchFamily="2" charset="-122"/>
              </a:rPr>
              <a:t>Sample space</a:t>
            </a:r>
            <a:r>
              <a:rPr lang="en-US" altLang="zh-CN" dirty="0">
                <a:ea typeface="宋体" panose="02010600030101010101" pitchFamily="2" charset="-122"/>
              </a:rPr>
              <a:t>: the set of all possible outcomes of an experiment,  usually denoted by S</a:t>
            </a:r>
          </a:p>
          <a:p>
            <a:pPr marL="0" indent="0" eaLnBrk="1" hangingPunct="1">
              <a:buNone/>
            </a:pP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dirty="0">
                <a:ea typeface="宋体" panose="02010600030101010101" pitchFamily="2" charset="-122"/>
              </a:rPr>
              <a:t> </a:t>
            </a:r>
            <a:r>
              <a:rPr lang="en-US" altLang="zh-CN" dirty="0"/>
              <a:t>Any two different outcomes must be </a:t>
            </a:r>
            <a:r>
              <a:rPr lang="en-US" altLang="zh-CN" b="1" dirty="0"/>
              <a:t>mutually exclusive</a:t>
            </a:r>
            <a:endParaRPr lang="en-US" altLang="zh-CN" b="1" dirty="0">
              <a:ea typeface="宋体" panose="02010600030101010101" pitchFamily="2" charset="-122"/>
            </a:endParaRPr>
          </a:p>
          <a:p>
            <a:pPr marL="0" indent="0" eaLnBrk="1" hangingPunct="1">
              <a:buNone/>
            </a:pPr>
            <a:endParaRPr lang="en-US" altLang="zh-CN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AutoShape 2" descr="{\displaystyle \Omega =\{s_{1},s_{2},\ldots ,s_{n}\}}"/>
          <p:cNvSpPr>
            <a:spLocks noChangeAspect="1" noChangeArrowheads="1"/>
          </p:cNvSpPr>
          <p:nvPr/>
        </p:nvSpPr>
        <p:spPr bwMode="auto">
          <a:xfrm>
            <a:off x="1778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AutoShape 4" descr="{\displaystyle \Omega =\{s_{1},s_{2},\ldots ,s_{n}\}}"/>
          <p:cNvSpPr>
            <a:spLocks noChangeAspect="1" noChangeArrowheads="1"/>
          </p:cNvSpPr>
          <p:nvPr/>
        </p:nvSpPr>
        <p:spPr bwMode="auto">
          <a:xfrm>
            <a:off x="330200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9851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baseline="0" dirty="0"/>
              <a:t> of the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Autofit/>
          </a:bodyPr>
          <a:lstStyle/>
          <a:p>
            <a:r>
              <a:rPr lang="en-US" dirty="0"/>
              <a:t>There are two players, Alice and Bob</a:t>
            </a:r>
          </a:p>
          <a:p>
            <a:pPr lvl="1"/>
            <a:r>
              <a:rPr lang="en-US" dirty="0"/>
              <a:t>T</a:t>
            </a: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place equal bets ($</a:t>
            </a:r>
            <a:r>
              <a:rPr lang="en-US" dirty="0"/>
              <a:t>5</a:t>
            </a: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each)</a:t>
            </a:r>
          </a:p>
          <a:p>
            <a:pPr lvl="1"/>
            <a:r>
              <a:rPr lang="en-US" dirty="0"/>
              <a:t>The pot ($100) goes to the winner of the best of nine tosses of a fair coin (i.e., 5 out of 9)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endParaRPr lang="en-US" sz="19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1176393" y="4846203"/>
            <a:ext cx="1836052" cy="366415"/>
            <a:chOff x="1541213" y="4424220"/>
            <a:chExt cx="2026903" cy="404502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742" r="92978">
                        <a14:foregroundMark x1="40169" y1="40449" x2="40169" y2="40449"/>
                        <a14:foregroundMark x1="25562" y1="80618" x2="25562" y2="80618"/>
                        <a14:foregroundMark x1="73876" y1="82865" x2="73876" y2="8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412" y="3332725"/>
            <a:ext cx="1441282" cy="14412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5337" r="95225">
                        <a14:foregroundMark x1="80899" y1="82865" x2="80899" y2="82865"/>
                        <a14:foregroundMark x1="25281" y1="79775" x2="25281" y2="79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595" y="3332725"/>
            <a:ext cx="1441282" cy="1441283"/>
          </a:xfrm>
          <a:prstGeom prst="rect">
            <a:avLst/>
          </a:prstGeom>
        </p:spPr>
      </p:pic>
      <p:grpSp>
        <p:nvGrpSpPr>
          <p:cNvPr id="44" name="Group 43"/>
          <p:cNvGrpSpPr/>
          <p:nvPr/>
        </p:nvGrpSpPr>
        <p:grpSpPr>
          <a:xfrm>
            <a:off x="3899805" y="3416857"/>
            <a:ext cx="1120896" cy="1530233"/>
            <a:chOff x="3172444" y="4115564"/>
            <a:chExt cx="1120896" cy="1530233"/>
          </a:xfrm>
        </p:grpSpPr>
        <p:pic>
          <p:nvPicPr>
            <p:cNvPr id="43" name="Picture 42" descr="Money-Bag-5-psd26087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444" y="4115564"/>
              <a:ext cx="1120896" cy="1530233"/>
            </a:xfrm>
            <a:prstGeom prst="rect">
              <a:avLst/>
            </a:prstGeom>
          </p:spPr>
        </p:pic>
        <p:sp>
          <p:nvSpPr>
            <p:cNvPr id="24" name="TextBox 23"/>
            <p:cNvSpPr txBox="1"/>
            <p:nvPr/>
          </p:nvSpPr>
          <p:spPr>
            <a:xfrm>
              <a:off x="3336844" y="48085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$100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056008" y="4846203"/>
            <a:ext cx="1836052" cy="366415"/>
            <a:chOff x="1541213" y="4424220"/>
            <a:chExt cx="2026903" cy="404502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108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Example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Throw a coin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S = {H, T}</a:t>
            </a:r>
          </a:p>
          <a:p>
            <a:pPr lvl="1"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Throw a coin twice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S = {HH, HT, TH, TT}</a:t>
            </a:r>
          </a:p>
          <a:p>
            <a:pPr lvl="1"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7 horse racing, {1, 2, 3, 4, 5, 6, 7}</a:t>
            </a:r>
          </a:p>
          <a:p>
            <a:pPr lvl="1" eaLnBrk="1" hangingPunct="1"/>
            <a:r>
              <a:rPr lang="en-US" altLang="zh-CN" dirty="0">
                <a:ea typeface="宋体" panose="02010600030101010101" pitchFamily="2" charset="-122"/>
              </a:rPr>
              <a:t>S = {all 7! permutations of {1,...,7}}</a:t>
            </a:r>
          </a:p>
        </p:txBody>
      </p:sp>
    </p:spTree>
    <p:extLst>
      <p:ext uri="{BB962C8B-B14F-4D97-AF65-F5344CB8AC3E}">
        <p14:creationId xmlns:p14="http://schemas.microsoft.com/office/powerpoint/2010/main" val="671719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Type of Sample Space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9909" y="1685043"/>
            <a:ext cx="8594725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800000"/>
                </a:solidFill>
                <a:ea typeface="宋体" panose="02010600030101010101" pitchFamily="2" charset="-122"/>
              </a:rPr>
              <a:t>Finite sample space</a:t>
            </a:r>
            <a:r>
              <a:rPr lang="en-US" altLang="zh-CN" sz="2400" dirty="0">
                <a:ea typeface="宋体" panose="02010600030101010101" pitchFamily="2" charset="-122"/>
              </a:rPr>
              <a:t>: finite number of elements in the space S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800000"/>
                </a:solidFill>
                <a:ea typeface="宋体" panose="02010600030101010101" pitchFamily="2" charset="-122"/>
              </a:rPr>
              <a:t>Countable infinite sample space</a:t>
            </a:r>
            <a:r>
              <a:rPr lang="en-US" altLang="zh-CN" sz="2400" dirty="0">
                <a:ea typeface="宋体" panose="02010600030101010101" pitchFamily="2" charset="-122"/>
              </a:rPr>
              <a:t>: e.g., natural numbers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800000"/>
                </a:solidFill>
                <a:ea typeface="宋体" panose="02010600030101010101" pitchFamily="2" charset="-122"/>
              </a:rPr>
              <a:t>Discrete sample space</a:t>
            </a:r>
            <a:r>
              <a:rPr lang="en-US" altLang="zh-CN" sz="2400" dirty="0">
                <a:ea typeface="宋体" panose="02010600030101010101" pitchFamily="2" charset="-122"/>
              </a:rPr>
              <a:t>: if it has finite many or countable infinity of elements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400" dirty="0">
                <a:solidFill>
                  <a:srgbClr val="800000"/>
                </a:solidFill>
                <a:ea typeface="宋体" panose="02010600030101010101" pitchFamily="2" charset="-122"/>
              </a:rPr>
              <a:t>Continuous sample space</a:t>
            </a:r>
            <a:r>
              <a:rPr lang="en-US" altLang="zh-CN" sz="2400" dirty="0">
                <a:ea typeface="宋体" panose="02010600030101010101" pitchFamily="2" charset="-122"/>
              </a:rPr>
              <a:t>: if the elements constitute a continuum. E.g., all the points in a line</a:t>
            </a:r>
          </a:p>
          <a:p>
            <a:pPr eaLnBrk="1" hangingPunct="1">
              <a:lnSpc>
                <a:spcPct val="90000"/>
              </a:lnSpc>
            </a:pPr>
            <a:endParaRPr lang="en-US" altLang="zh-CN" sz="24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975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Event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52600"/>
            <a:ext cx="8272462" cy="4343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>
                <a:solidFill>
                  <a:srgbClr val="800000"/>
                </a:solidFill>
                <a:ea typeface="宋体" panose="02010600030101010101" pitchFamily="2" charset="-122"/>
              </a:rPr>
              <a:t>Event</a:t>
            </a:r>
            <a:r>
              <a:rPr lang="en-US" altLang="zh-CN" dirty="0">
                <a:ea typeface="宋体" panose="02010600030101010101" pitchFamily="2" charset="-122"/>
              </a:rPr>
              <a:t>: a subset of a sample space</a:t>
            </a:r>
          </a:p>
          <a:p>
            <a:pPr>
              <a:lnSpc>
                <a:spcPct val="9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r>
              <a:rPr lang="en-US" altLang="zh-CN" b="1" dirty="0">
                <a:ea typeface="宋体" panose="02010600030101010101" pitchFamily="2" charset="-122"/>
              </a:rPr>
              <a:t>Example</a:t>
            </a:r>
            <a:r>
              <a:rPr lang="zh-CN" altLang="en-US" b="1" dirty="0">
                <a:ea typeface="宋体" panose="02010600030101010101" pitchFamily="2" charset="-122"/>
              </a:rPr>
              <a:t> </a:t>
            </a:r>
            <a:r>
              <a:rPr lang="en-US" altLang="zh-CN" b="1" dirty="0">
                <a:ea typeface="宋体" panose="02010600030101010101" pitchFamily="2" charset="-122"/>
              </a:rPr>
              <a:t>1</a:t>
            </a:r>
            <a:r>
              <a:rPr lang="en-US" altLang="zh-CN" dirty="0">
                <a:ea typeface="宋体" panose="02010600030101010101" pitchFamily="2" charset="-122"/>
              </a:rPr>
              <a:t>: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/>
              <a:t>Throw a coin twice:  S = {HH, HT, TH, TT}</a:t>
            </a:r>
          </a:p>
          <a:p>
            <a:pPr marL="0" indent="0">
              <a:buNone/>
            </a:pPr>
            <a:r>
              <a:rPr lang="en-US" altLang="zh-CN" dirty="0"/>
              <a:t>                         A = {HH, HT}: the event that the first toss is H</a:t>
            </a:r>
          </a:p>
          <a:p>
            <a:pPr marL="0" indent="0">
              <a:buNone/>
            </a:pPr>
            <a:r>
              <a:rPr lang="en-US" altLang="zh-CN" dirty="0"/>
              <a:t>                         B = {HT, TH}: the event that the two tosses are         			        different   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eaLnBrk="1" hangingPunct="1">
              <a:lnSpc>
                <a:spcPct val="90000"/>
              </a:lnSpc>
            </a:pPr>
            <a:endParaRPr lang="en-US" altLang="zh-CN" sz="21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66382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Events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30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30000"/>
                  </a:spcAft>
                </a:pPr>
                <a:r>
                  <a:rPr lang="en-US" altLang="zh-CN" dirty="0">
                    <a:solidFill>
                      <a:srgbClr val="800000"/>
                    </a:solidFill>
                    <a:ea typeface="宋体" panose="02010600030101010101" pitchFamily="2" charset="-122"/>
                  </a:rPr>
                  <a:t>Union</a:t>
                </a:r>
                <a:r>
                  <a:rPr lang="en-US" altLang="zh-CN" dirty="0">
                    <a:ea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, a subset of S that contains all elements that are either in </a:t>
                </a:r>
                <a:r>
                  <a:rPr lang="en-US" altLang="zh-CN" i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A or B</a:t>
                </a:r>
                <a:r>
                  <a:rPr lang="en-US" altLang="zh-CN" dirty="0">
                    <a:ea typeface="宋体" panose="02010600030101010101" pitchFamily="2" charset="-122"/>
                  </a:rPr>
                  <a:t>, or both</a:t>
                </a:r>
                <a:endParaRPr lang="en-US" altLang="zh-CN" dirty="0"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Bef>
                    <a:spcPct val="30000"/>
                  </a:spcBef>
                  <a:spcAft>
                    <a:spcPct val="30000"/>
                  </a:spcAft>
                </a:pPr>
                <a:r>
                  <a:rPr lang="en-US" altLang="zh-CN" dirty="0">
                    <a:solidFill>
                      <a:srgbClr val="800000"/>
                    </a:solidFill>
                    <a:ea typeface="宋体" panose="02010600030101010101" pitchFamily="2" charset="-122"/>
                  </a:rPr>
                  <a:t>Intersection</a:t>
                </a:r>
                <a:r>
                  <a:rPr lang="en-US" altLang="zh-CN" dirty="0">
                    <a:ea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∩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𝐴𝐵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, a subset of S that contains all elements that are in both </a:t>
                </a:r>
                <a:r>
                  <a:rPr lang="en-US" altLang="zh-CN" i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A and B</a:t>
                </a:r>
              </a:p>
              <a:p>
                <a:pPr eaLnBrk="1" hangingPunct="1">
                  <a:lnSpc>
                    <a:spcPct val="90000"/>
                  </a:lnSpc>
                  <a:spcBef>
                    <a:spcPct val="30000"/>
                  </a:spcBef>
                  <a:spcAft>
                    <a:spcPct val="30000"/>
                  </a:spcAft>
                </a:pPr>
                <a:r>
                  <a:rPr lang="en-US" altLang="zh-CN" dirty="0">
                    <a:solidFill>
                      <a:srgbClr val="800000"/>
                    </a:solidFill>
                    <a:ea typeface="宋体" panose="02010600030101010101" pitchFamily="2" charset="-122"/>
                  </a:rPr>
                  <a:t>Complement</a:t>
                </a:r>
                <a:r>
                  <a:rPr lang="en-US" altLang="zh-CN" dirty="0">
                    <a:ea typeface="宋体" panose="02010600030101010101" pitchFamily="2" charset="-122"/>
                  </a:rPr>
                  <a:t>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, a subset of S that contains elements that are </a:t>
                </a:r>
                <a:r>
                  <a:rPr lang="en-US" altLang="zh-CN" i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not in A</a:t>
                </a:r>
              </a:p>
              <a:p>
                <a:pPr lvl="1">
                  <a:lnSpc>
                    <a:spcPct val="90000"/>
                  </a:lnSpc>
                  <a:spcBef>
                    <a:spcPct val="30000"/>
                  </a:spcBef>
                  <a:spcAft>
                    <a:spcPct val="30000"/>
                  </a:spcAft>
                </a:pPr>
                <a:r>
                  <a:rPr lang="en-US" altLang="zh-CN" dirty="0">
                    <a:solidFill>
                      <a:srgbClr val="800000"/>
                    </a:solidFill>
                    <a:ea typeface="宋体" panose="02010600030101010101" pitchFamily="2" charset="-122"/>
                  </a:rPr>
                  <a:t>Difference</a:t>
                </a:r>
                <a:r>
                  <a:rPr lang="en-US" altLang="zh-CN" dirty="0">
                    <a:ea typeface="宋体" panose="02010600030101010101" pitchFamily="2" charset="-122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, a subset of S that contains all elements which are in </a:t>
                </a:r>
                <a:r>
                  <a:rPr lang="en-US" altLang="zh-CN" i="1" dirty="0">
                    <a:solidFill>
                      <a:srgbClr val="FF0000"/>
                    </a:solidFill>
                    <a:ea typeface="宋体" panose="02010600030101010101" pitchFamily="2" charset="-122"/>
                  </a:rPr>
                  <a:t>A but not in B</a:t>
                </a:r>
              </a:p>
            </p:txBody>
          </p:sp>
        </mc:Choice>
        <mc:Fallback>
          <p:sp>
            <p:nvSpPr>
              <p:cNvPr id="1030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04" t="-1749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83262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Venn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747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>
                    <a:ea typeface="宋体" panose="02010600030101010101" pitchFamily="2" charset="-122"/>
                  </a:rPr>
                  <a:t>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ea typeface="宋体" panose="02010600030101010101" pitchFamily="2" charset="-122"/>
                </a:endParaRPr>
              </a:p>
              <a:p>
                <a:pPr eaLnBrk="1" hangingPunct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dirty="0">
                  <a:ea typeface="宋体" panose="02010600030101010101" pitchFamily="2" charset="-122"/>
                </a:endParaRPr>
              </a:p>
              <a:p>
                <a:pPr eaLnBrk="1" hangingPunct="1"/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17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04" t="-875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748" name="Group 18"/>
          <p:cNvGrpSpPr>
            <a:grpSpLocks/>
          </p:cNvGrpSpPr>
          <p:nvPr/>
        </p:nvGrpSpPr>
        <p:grpSpPr bwMode="auto">
          <a:xfrm>
            <a:off x="3810000" y="1828800"/>
            <a:ext cx="2743200" cy="1981200"/>
            <a:chOff x="2304" y="864"/>
            <a:chExt cx="1728" cy="1248"/>
          </a:xfrm>
        </p:grpSpPr>
        <p:sp>
          <p:nvSpPr>
            <p:cNvPr id="31754" name="Rectangle 17"/>
            <p:cNvSpPr>
              <a:spLocks noChangeArrowheads="1"/>
            </p:cNvSpPr>
            <p:nvPr/>
          </p:nvSpPr>
          <p:spPr bwMode="auto">
            <a:xfrm>
              <a:off x="2304" y="864"/>
              <a:ext cx="1728" cy="124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  <p:grpSp>
          <p:nvGrpSpPr>
            <p:cNvPr id="31755" name="Group 16"/>
            <p:cNvGrpSpPr>
              <a:grpSpLocks/>
            </p:cNvGrpSpPr>
            <p:nvPr/>
          </p:nvGrpSpPr>
          <p:grpSpPr bwMode="auto">
            <a:xfrm>
              <a:off x="2496" y="1296"/>
              <a:ext cx="1056" cy="576"/>
              <a:chOff x="864" y="3024"/>
              <a:chExt cx="1056" cy="576"/>
            </a:xfrm>
          </p:grpSpPr>
          <p:sp>
            <p:nvSpPr>
              <p:cNvPr id="31756" name="Oval 13"/>
              <p:cNvSpPr>
                <a:spLocks noChangeArrowheads="1"/>
              </p:cNvSpPr>
              <p:nvPr/>
            </p:nvSpPr>
            <p:spPr bwMode="auto">
              <a:xfrm>
                <a:off x="864" y="3024"/>
                <a:ext cx="672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 dirty="0">
                    <a:latin typeface="Arial" panose="020B0604020202020204" pitchFamily="34" charset="0"/>
                    <a:ea typeface="宋体" panose="02010600030101010101" pitchFamily="2" charset="-122"/>
                  </a:rPr>
                  <a:t>A</a:t>
                </a:r>
              </a:p>
            </p:txBody>
          </p:sp>
          <p:sp>
            <p:nvSpPr>
              <p:cNvPr id="31757" name="Oval 14"/>
              <p:cNvSpPr>
                <a:spLocks noChangeArrowheads="1"/>
              </p:cNvSpPr>
              <p:nvPr/>
            </p:nvSpPr>
            <p:spPr bwMode="auto">
              <a:xfrm>
                <a:off x="1248" y="3024"/>
                <a:ext cx="672" cy="576"/>
              </a:xfrm>
              <a:prstGeom prst="ellipse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algn="ctr" eaLnBrk="1" hangingPunct="1"/>
                <a:r>
                  <a:rPr lang="en-US" altLang="zh-CN"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</a:p>
            </p:txBody>
          </p:sp>
          <p:sp>
            <p:nvSpPr>
              <p:cNvPr id="31758" name="Oval 15"/>
              <p:cNvSpPr>
                <a:spLocks noChangeArrowheads="1"/>
              </p:cNvSpPr>
              <p:nvPr/>
            </p:nvSpPr>
            <p:spPr bwMode="auto">
              <a:xfrm>
                <a:off x="1248" y="3072"/>
                <a:ext cx="240" cy="480"/>
              </a:xfrm>
              <a:prstGeom prst="ellipse">
                <a:avLst/>
              </a:prstGeom>
              <a:solidFill>
                <a:srgbClr val="FF00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anose="020B0604030504040204" pitchFamily="34" charset="0"/>
                  </a:defRPr>
                </a:lvl9pPr>
              </a:lstStyle>
              <a:p>
                <a:pPr eaLnBrk="1" hangingPunct="1"/>
                <a:endParaRPr lang="zh-CN" altLang="en-US"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31749" name="Rectangle 20"/>
          <p:cNvSpPr>
            <a:spLocks noChangeArrowheads="1"/>
          </p:cNvSpPr>
          <p:nvPr/>
        </p:nvSpPr>
        <p:spPr bwMode="auto">
          <a:xfrm>
            <a:off x="3733800" y="3886200"/>
            <a:ext cx="2819400" cy="19812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grpSp>
        <p:nvGrpSpPr>
          <p:cNvPr id="31750" name="Group 21"/>
          <p:cNvGrpSpPr>
            <a:grpSpLocks/>
          </p:cNvGrpSpPr>
          <p:nvPr/>
        </p:nvGrpSpPr>
        <p:grpSpPr bwMode="auto">
          <a:xfrm>
            <a:off x="4038600" y="4572000"/>
            <a:ext cx="1676400" cy="914400"/>
            <a:chOff x="864" y="3024"/>
            <a:chExt cx="1056" cy="576"/>
          </a:xfrm>
        </p:grpSpPr>
        <p:sp>
          <p:nvSpPr>
            <p:cNvPr id="31751" name="Oval 22"/>
            <p:cNvSpPr>
              <a:spLocks noChangeArrowheads="1"/>
            </p:cNvSpPr>
            <p:nvPr/>
          </p:nvSpPr>
          <p:spPr bwMode="auto">
            <a:xfrm>
              <a:off x="864" y="3024"/>
              <a:ext cx="672" cy="576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zh-CN" dirty="0">
                  <a:latin typeface="Arial" panose="020B0604020202020204" pitchFamily="34" charset="0"/>
                  <a:ea typeface="宋体" panose="02010600030101010101" pitchFamily="2" charset="-122"/>
                </a:rPr>
                <a:t>A</a:t>
              </a:r>
            </a:p>
          </p:txBody>
        </p:sp>
        <p:sp>
          <p:nvSpPr>
            <p:cNvPr id="31752" name="Oval 23"/>
            <p:cNvSpPr>
              <a:spLocks noChangeArrowheads="1"/>
            </p:cNvSpPr>
            <p:nvPr/>
          </p:nvSpPr>
          <p:spPr bwMode="auto">
            <a:xfrm>
              <a:off x="1248" y="3024"/>
              <a:ext cx="672" cy="576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algn="ctr" eaLnBrk="1" hangingPunct="1"/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B</a:t>
              </a:r>
            </a:p>
          </p:txBody>
        </p:sp>
        <p:sp>
          <p:nvSpPr>
            <p:cNvPr id="31753" name="Oval 24"/>
            <p:cNvSpPr>
              <a:spLocks noChangeArrowheads="1"/>
            </p:cNvSpPr>
            <p:nvPr/>
          </p:nvSpPr>
          <p:spPr bwMode="auto">
            <a:xfrm>
              <a:off x="1248" y="3072"/>
              <a:ext cx="240" cy="480"/>
            </a:xfrm>
            <a:prstGeom prst="ellipse">
              <a:avLst/>
            </a:prstGeom>
            <a:solidFill>
              <a:srgbClr val="FF00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/>
              <a:endParaRPr lang="zh-CN" altLang="en-US">
                <a:ea typeface="宋体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07322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Venn Diagram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77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 (Not A)</a:t>
                </a:r>
              </a:p>
              <a:p>
                <a:endParaRPr lang="en-US" altLang="zh-CN" dirty="0">
                  <a:ea typeface="宋体" panose="02010600030101010101" pitchFamily="2" charset="-122"/>
                </a:endParaRPr>
              </a:p>
              <a:p>
                <a:endParaRPr lang="en-US" altLang="zh-CN" dirty="0">
                  <a:ea typeface="宋体" panose="02010600030101010101" pitchFamily="2" charset="-122"/>
                </a:endParaRPr>
              </a:p>
              <a:p>
                <a:endParaRPr lang="en-US" altLang="zh-CN" dirty="0">
                  <a:ea typeface="宋体" panose="02010600030101010101" pitchFamily="2" charset="-122"/>
                </a:endParaRPr>
              </a:p>
              <a:p>
                <a:endParaRPr lang="en-US" altLang="zh-CN" dirty="0">
                  <a:ea typeface="宋体" panose="02010600030101010101" pitchFamily="2" charset="-122"/>
                </a:endParaRPr>
              </a:p>
              <a:p>
                <a:endParaRPr lang="en-US" altLang="zh-CN" dirty="0"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?</m:t>
                    </m:r>
                  </m:oMath>
                </a14:m>
                <a:endParaRPr lang="en-US" altLang="zh-CN" dirty="0"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327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104" t="-1166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772" name="Rectangle 5"/>
          <p:cNvSpPr>
            <a:spLocks noChangeArrowheads="1"/>
          </p:cNvSpPr>
          <p:nvPr/>
        </p:nvSpPr>
        <p:spPr bwMode="auto">
          <a:xfrm>
            <a:off x="2590800" y="2667000"/>
            <a:ext cx="2743200" cy="1981200"/>
          </a:xfrm>
          <a:prstGeom prst="rect">
            <a:avLst/>
          </a:prstGeom>
          <a:solidFill>
            <a:srgbClr val="FF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2773" name="Oval 7"/>
          <p:cNvSpPr>
            <a:spLocks noChangeArrowheads="1"/>
          </p:cNvSpPr>
          <p:nvPr/>
        </p:nvSpPr>
        <p:spPr bwMode="auto">
          <a:xfrm>
            <a:off x="3352800" y="3124200"/>
            <a:ext cx="1066800" cy="914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/>
            <a:r>
              <a:rPr lang="en-US" altLang="zh-CN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2653370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宋体" panose="02010600030101010101" pitchFamily="2" charset="-122"/>
              </a:rPr>
              <a:t>DeMorgan’s</a:t>
            </a:r>
            <a:r>
              <a:rPr lang="en-US" altLang="zh-CN" dirty="0">
                <a:ea typeface="宋体" panose="02010600030101010101" pitchFamily="2" charset="-122"/>
              </a:rPr>
              <a:t> Law</a:t>
            </a:r>
          </a:p>
        </p:txBody>
      </p:sp>
      <p:graphicFrame>
        <p:nvGraphicFramePr>
          <p:cNvPr id="205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4003122"/>
              </p:ext>
            </p:extLst>
          </p:nvPr>
        </p:nvGraphicFramePr>
        <p:xfrm>
          <a:off x="2845324" y="4137119"/>
          <a:ext cx="32004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27000" imgH="203040" progId="Equation.3">
                  <p:embed/>
                </p:oleObj>
              </mc:Choice>
              <mc:Fallback>
                <p:oleObj name="Equation" r:id="rId2" imgW="927000" imgH="203040" progId="Equation.3">
                  <p:embed/>
                  <p:pic>
                    <p:nvPicPr>
                      <p:cNvPr id="205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5324" y="4137119"/>
                        <a:ext cx="32004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046779"/>
              </p:ext>
            </p:extLst>
          </p:nvPr>
        </p:nvGraphicFramePr>
        <p:xfrm>
          <a:off x="2743200" y="2439988"/>
          <a:ext cx="3200400" cy="701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927000" imgH="203040" progId="Equation.3">
                  <p:embed/>
                </p:oleObj>
              </mc:Choice>
              <mc:Fallback>
                <p:oleObj name="Equation" r:id="rId4" imgW="927000" imgH="203040" progId="Equation.3">
                  <p:embed/>
                  <p:pic>
                    <p:nvPicPr>
                      <p:cNvPr id="5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2439988"/>
                        <a:ext cx="3200400" cy="701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695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Axiom of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0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eaLnBrk="1" hangingPunct="1"/>
                <a:r>
                  <a:rPr lang="en-US" altLang="zh-CN" dirty="0">
                    <a:solidFill>
                      <a:srgbClr val="800000"/>
                    </a:solidFill>
                    <a:ea typeface="宋体" panose="02010600030101010101" pitchFamily="2" charset="-122"/>
                  </a:rPr>
                  <a:t>Axiom 1</a:t>
                </a:r>
                <a:r>
                  <a:rPr lang="en-US" altLang="zh-CN" dirty="0">
                    <a:ea typeface="宋体" panose="02010600030101010101" pitchFamily="2" charset="-122"/>
                  </a:rPr>
                  <a:t>.   for each event A in S,   </a:t>
                </a:r>
              </a:p>
              <a:p>
                <a:pPr eaLnBrk="1" hangingPunct="1"/>
                <a:endParaRPr lang="en-US" altLang="zh-CN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dirty="0">
                    <a:solidFill>
                      <a:srgbClr val="800000"/>
                    </a:solidFill>
                    <a:ea typeface="宋体" panose="02010600030101010101" pitchFamily="2" charset="-122"/>
                  </a:rPr>
                  <a:t>Axiom 2</a:t>
                </a:r>
                <a:r>
                  <a:rPr lang="en-US" altLang="zh-CN" dirty="0">
                    <a:ea typeface="宋体" panose="02010600030101010101" pitchFamily="2" charset="-122"/>
                  </a:rPr>
                  <a:t>.    P(S) = 1, P(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en-US" altLang="zh-CN">
                    <a:ea typeface="宋体" panose="02010600030101010101" pitchFamily="2" charset="-122"/>
                  </a:rPr>
                  <a:t>) = 0</a:t>
                </a:r>
                <a:endParaRPr lang="en-US" altLang="zh-CN" dirty="0">
                  <a:ea typeface="宋体" panose="02010600030101010101" pitchFamily="2" charset="-122"/>
                </a:endParaRPr>
              </a:p>
              <a:p>
                <a:pPr marL="0" indent="0" eaLnBrk="1" hangingPunct="1">
                  <a:buNone/>
                </a:pPr>
                <a:endParaRPr lang="en-US" altLang="zh-CN" dirty="0">
                  <a:ea typeface="宋体" panose="02010600030101010101" pitchFamily="2" charset="-122"/>
                </a:endParaRPr>
              </a:p>
              <a:p>
                <a:pPr eaLnBrk="1" hangingPunct="1"/>
                <a:r>
                  <a:rPr lang="en-US" altLang="zh-CN" dirty="0">
                    <a:solidFill>
                      <a:srgbClr val="800000"/>
                    </a:solidFill>
                    <a:ea typeface="宋体" panose="02010600030101010101" pitchFamily="2" charset="-122"/>
                  </a:rPr>
                  <a:t>Axiom 3</a:t>
                </a:r>
                <a:r>
                  <a:rPr lang="en-US" altLang="zh-CN" dirty="0">
                    <a:ea typeface="宋体" panose="02010600030101010101" pitchFamily="2" charset="-122"/>
                  </a:rPr>
                  <a:t>.  If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𝐴𝐵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=∅</m:t>
                    </m:r>
                  </m:oMath>
                </a14:m>
                <a:r>
                  <a:rPr lang="en-US" altLang="zh-CN" dirty="0">
                    <a:ea typeface="宋体" panose="02010600030101010101" pitchFamily="2" charset="-122"/>
                  </a:rPr>
                  <a:t>, then</a:t>
                </a:r>
              </a:p>
            </p:txBody>
          </p:sp>
        </mc:Choice>
        <mc:Fallback xmlns="">
          <p:sp>
            <p:nvSpPr>
              <p:cNvPr id="410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061" t="-112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09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987034"/>
              </p:ext>
            </p:extLst>
          </p:nvPr>
        </p:nvGraphicFramePr>
        <p:xfrm>
          <a:off x="3101418" y="2163250"/>
          <a:ext cx="1357459" cy="3775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74360" imgH="203040" progId="Equation.3">
                  <p:embed/>
                </p:oleObj>
              </mc:Choice>
              <mc:Fallback>
                <p:oleObj name="公式" r:id="rId4" imgW="774360" imgH="203040" progId="Equation.3">
                  <p:embed/>
                  <p:pic>
                    <p:nvPicPr>
                      <p:cNvPr id="409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1418" y="2163250"/>
                        <a:ext cx="1357459" cy="3775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580856"/>
              </p:ext>
            </p:extLst>
          </p:nvPr>
        </p:nvGraphicFramePr>
        <p:xfrm>
          <a:off x="2703513" y="4846163"/>
          <a:ext cx="3733800" cy="493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536480" imgH="203040" progId="Equation.3">
                  <p:embed/>
                </p:oleObj>
              </mc:Choice>
              <mc:Fallback>
                <p:oleObj name="公式" r:id="rId6" imgW="1536480" imgH="203040" progId="Equation.3">
                  <p:embed/>
                  <p:pic>
                    <p:nvPicPr>
                      <p:cNvPr id="409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3513" y="4846163"/>
                        <a:ext cx="3733800" cy="493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6762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Exercise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Prove: 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     P(AB)=P(A)+P(B)-P(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∪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14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0085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Exercise (Optional)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Prove: </a:t>
                </a:r>
                <a:br>
                  <a:rPr lang="en-US" altLang="zh-CN" dirty="0"/>
                </a:br>
                <a:r>
                  <a:rPr lang="en-US" altLang="zh-CN" dirty="0"/>
                  <a:t> </a:t>
                </a:r>
                <a:r>
                  <a:rPr lang="en-HK" i="1" dirty="0"/>
                  <a:t>P</a:t>
                </a:r>
                <a:r>
                  <a:rPr lang="en-HK" dirty="0"/>
                  <a:t> (</a:t>
                </a:r>
                <a:r>
                  <a:rPr lang="en-HK" i="1" dirty="0"/>
                  <a:t>A</a:t>
                </a:r>
                <a:r>
                  <a:rPr lang="en-HK" dirty="0"/>
                  <a:t> U </a:t>
                </a:r>
                <a:r>
                  <a:rPr lang="en-HK" i="1" dirty="0"/>
                  <a:t>B</a:t>
                </a:r>
                <a:r>
                  <a:rPr lang="en-HK" dirty="0"/>
                  <a:t> U </a:t>
                </a:r>
                <a:r>
                  <a:rPr lang="en-HK" i="1" dirty="0"/>
                  <a:t>C</a:t>
                </a:r>
                <a:r>
                  <a:rPr lang="en-HK" dirty="0"/>
                  <a:t> U </a:t>
                </a:r>
                <a:r>
                  <a:rPr lang="en-HK" i="1" dirty="0"/>
                  <a:t>D</a:t>
                </a:r>
                <a:r>
                  <a:rPr lang="en-HK" dirty="0"/>
                  <a:t>) =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A</a:t>
                </a:r>
                <a:r>
                  <a:rPr lang="en-HK" dirty="0"/>
                  <a:t>) +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B</a:t>
                </a:r>
                <a:r>
                  <a:rPr lang="en-HK" dirty="0"/>
                  <a:t>) +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C</a:t>
                </a:r>
                <a:r>
                  <a:rPr lang="en-HK" dirty="0"/>
                  <a:t>) +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D</a:t>
                </a:r>
                <a:r>
                  <a:rPr lang="en-HK" dirty="0"/>
                  <a:t>) -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A</a:t>
                </a:r>
                <a:r>
                  <a:rPr lang="en-HK" dirty="0"/>
                  <a:t> ∩ </a:t>
                </a:r>
                <a:r>
                  <a:rPr lang="en-HK" i="1" dirty="0"/>
                  <a:t>B</a:t>
                </a:r>
                <a:r>
                  <a:rPr lang="en-HK" dirty="0"/>
                  <a:t>) -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A</a:t>
                </a:r>
                <a:r>
                  <a:rPr lang="en-HK" dirty="0"/>
                  <a:t> ∩ </a:t>
                </a:r>
                <a:r>
                  <a:rPr lang="en-HK" i="1" dirty="0"/>
                  <a:t>C</a:t>
                </a:r>
                <a:r>
                  <a:rPr lang="en-HK" dirty="0"/>
                  <a:t>) -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A</a:t>
                </a:r>
                <a:r>
                  <a:rPr lang="en-HK" dirty="0"/>
                  <a:t> ∩ </a:t>
                </a:r>
                <a:r>
                  <a:rPr lang="en-HK" i="1" dirty="0"/>
                  <a:t>D</a:t>
                </a:r>
                <a:r>
                  <a:rPr lang="en-HK" dirty="0"/>
                  <a:t>)-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B</a:t>
                </a:r>
                <a:r>
                  <a:rPr lang="en-HK" dirty="0"/>
                  <a:t> ∩ </a:t>
                </a:r>
                <a:r>
                  <a:rPr lang="en-HK" i="1" dirty="0"/>
                  <a:t>C</a:t>
                </a:r>
                <a:r>
                  <a:rPr lang="en-HK" dirty="0"/>
                  <a:t>) -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B</a:t>
                </a:r>
                <a:r>
                  <a:rPr lang="en-HK" dirty="0"/>
                  <a:t> ∩ </a:t>
                </a:r>
                <a:r>
                  <a:rPr lang="en-HK" i="1" dirty="0"/>
                  <a:t>D</a:t>
                </a:r>
                <a:r>
                  <a:rPr lang="en-HK" dirty="0"/>
                  <a:t>) -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C</a:t>
                </a:r>
                <a:r>
                  <a:rPr lang="en-HK" dirty="0"/>
                  <a:t> ∩ </a:t>
                </a:r>
                <a:r>
                  <a:rPr lang="en-HK" i="1" dirty="0"/>
                  <a:t>D</a:t>
                </a:r>
                <a:r>
                  <a:rPr lang="en-HK" dirty="0"/>
                  <a:t>) +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A</a:t>
                </a:r>
                <a:r>
                  <a:rPr lang="en-HK" dirty="0"/>
                  <a:t> ∩ </a:t>
                </a:r>
                <a:r>
                  <a:rPr lang="en-HK" i="1" dirty="0"/>
                  <a:t>B</a:t>
                </a:r>
                <a:r>
                  <a:rPr lang="en-HK" dirty="0"/>
                  <a:t> ∩ </a:t>
                </a:r>
                <a:r>
                  <a:rPr lang="en-HK" i="1" dirty="0"/>
                  <a:t>C</a:t>
                </a:r>
                <a:r>
                  <a:rPr lang="en-HK" dirty="0"/>
                  <a:t>) +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A</a:t>
                </a:r>
                <a:r>
                  <a:rPr lang="en-HK" dirty="0"/>
                  <a:t> ∩ </a:t>
                </a:r>
                <a:r>
                  <a:rPr lang="en-HK" i="1" dirty="0"/>
                  <a:t>B</a:t>
                </a:r>
                <a:r>
                  <a:rPr lang="en-HK" dirty="0"/>
                  <a:t> ∩ </a:t>
                </a:r>
                <a:r>
                  <a:rPr lang="en-HK" i="1" dirty="0"/>
                  <a:t>D</a:t>
                </a:r>
                <a:r>
                  <a:rPr lang="en-HK" dirty="0"/>
                  <a:t>) +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A</a:t>
                </a:r>
                <a:r>
                  <a:rPr lang="en-HK" dirty="0"/>
                  <a:t> ∩ </a:t>
                </a:r>
                <a:r>
                  <a:rPr lang="en-HK" i="1" dirty="0"/>
                  <a:t>C</a:t>
                </a:r>
                <a:r>
                  <a:rPr lang="en-HK" dirty="0"/>
                  <a:t> ∩ </a:t>
                </a:r>
                <a:r>
                  <a:rPr lang="en-HK" i="1" dirty="0"/>
                  <a:t>D</a:t>
                </a:r>
                <a:r>
                  <a:rPr lang="en-HK" dirty="0"/>
                  <a:t>) +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B</a:t>
                </a:r>
                <a:r>
                  <a:rPr lang="en-HK" dirty="0"/>
                  <a:t> ∩ </a:t>
                </a:r>
                <a:r>
                  <a:rPr lang="en-HK" i="1" dirty="0"/>
                  <a:t>C</a:t>
                </a:r>
                <a:r>
                  <a:rPr lang="en-HK" dirty="0"/>
                  <a:t> ∩ </a:t>
                </a:r>
                <a:r>
                  <a:rPr lang="en-HK" i="1" dirty="0"/>
                  <a:t>D</a:t>
                </a:r>
                <a:r>
                  <a:rPr lang="en-HK" dirty="0"/>
                  <a:t>) - </a:t>
                </a:r>
                <a:r>
                  <a:rPr lang="en-HK" i="1" dirty="0"/>
                  <a:t>P</a:t>
                </a:r>
                <a:r>
                  <a:rPr lang="en-HK" dirty="0"/>
                  <a:t>(</a:t>
                </a:r>
                <a:r>
                  <a:rPr lang="en-HK" i="1" dirty="0"/>
                  <a:t>A</a:t>
                </a:r>
                <a:r>
                  <a:rPr lang="en-HK" dirty="0"/>
                  <a:t> ∩ </a:t>
                </a:r>
                <a:r>
                  <a:rPr lang="en-HK" i="1" dirty="0"/>
                  <a:t>B</a:t>
                </a:r>
                <a:r>
                  <a:rPr lang="en-HK" dirty="0"/>
                  <a:t> ∩ </a:t>
                </a:r>
                <a:r>
                  <a:rPr lang="en-HK" i="1" dirty="0"/>
                  <a:t>C</a:t>
                </a:r>
                <a:r>
                  <a:rPr lang="en-HK" dirty="0"/>
                  <a:t> ∩ </a:t>
                </a:r>
                <a:r>
                  <a:rPr lang="en-HK" i="1" dirty="0"/>
                  <a:t>D</a:t>
                </a:r>
                <a:r>
                  <a:rPr lang="en-HK" dirty="0"/>
                  <a:t>)</a:t>
                </a:r>
                <a:endParaRPr lang="en-US" altLang="zh-CN" dirty="0"/>
              </a:p>
              <a:p>
                <a:r>
                  <a:rPr lang="en-US" altLang="zh-CN" dirty="0"/>
                  <a:t>Can you generalize the above result to n events?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⋃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</m:oMath>
                </a14:m>
                <a:r>
                  <a:rPr lang="en-US" altLang="zh-CN" dirty="0"/>
                  <a:t>?</a:t>
                </a:r>
              </a:p>
              <a:p>
                <a:pPr marL="349250" lvl="1" indent="0">
                  <a:buNone/>
                </a:pPr>
                <a:endParaRPr lang="en-US" altLang="zh-CN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04" t="-1458" r="-946"/>
                </a:stretch>
              </a:blipFill>
            </p:spPr>
            <p:txBody>
              <a:bodyPr/>
              <a:lstStyle/>
              <a:p>
                <a:r>
                  <a:rPr lang="en-001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F5E3DF-6971-3541-4618-7C064E2BD8EE}"/>
              </a:ext>
            </a:extLst>
          </p:cNvPr>
          <p:cNvSpPr txBox="1"/>
          <p:nvPr/>
        </p:nvSpPr>
        <p:spPr>
          <a:xfrm>
            <a:off x="549275" y="6287696"/>
            <a:ext cx="4709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Algebra_of_sets</a:t>
            </a:r>
            <a:endParaRPr lang="en-001" dirty="0"/>
          </a:p>
        </p:txBody>
      </p:sp>
    </p:spTree>
    <p:extLst>
      <p:ext uri="{BB962C8B-B14F-4D97-AF65-F5344CB8AC3E}">
        <p14:creationId xmlns:p14="http://schemas.microsoft.com/office/powerpoint/2010/main" val="29287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</a:t>
            </a:r>
            <a:r>
              <a:rPr lang="en-US" baseline="0" dirty="0"/>
              <a:t> of the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Autofit/>
          </a:bodyPr>
          <a:lstStyle/>
          <a:p>
            <a:r>
              <a:rPr lang="en-US" dirty="0"/>
              <a:t>There are two players, Alice and Bob</a:t>
            </a:r>
          </a:p>
          <a:p>
            <a:pPr lvl="1"/>
            <a:r>
              <a:rPr lang="en-US" dirty="0"/>
              <a:t>T</a:t>
            </a: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hey place equal bets ($</a:t>
            </a:r>
            <a:r>
              <a:rPr lang="en-US" dirty="0"/>
              <a:t>5</a:t>
            </a:r>
            <a:r>
              <a:rPr lang="en-US" sz="2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each)</a:t>
            </a:r>
          </a:p>
          <a:p>
            <a:pPr lvl="1"/>
            <a:r>
              <a:rPr lang="en-US" dirty="0"/>
              <a:t>The pot ($100) goes to the winner of the best of nine tosses of a fair coin (i.e., 5 out of 9)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r>
              <a:rPr lang="en-US" sz="1900" dirty="0"/>
              <a:t>(It’s called “Problem of the Points” because each player is assigned points based on how many rounds they have won)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4</a:t>
            </a:fld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176393" y="4846203"/>
            <a:ext cx="1836052" cy="366415"/>
            <a:chOff x="1541213" y="4424220"/>
            <a:chExt cx="2026903" cy="404502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742" r="92978">
                        <a14:foregroundMark x1="40169" y1="40449" x2="40169" y2="40449"/>
                        <a14:foregroundMark x1="25562" y1="80618" x2="25562" y2="80618"/>
                        <a14:foregroundMark x1="73876" y1="82865" x2="73876" y2="8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412" y="3332725"/>
            <a:ext cx="1441282" cy="144128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5337" r="95225">
                        <a14:foregroundMark x1="80899" y1="82865" x2="80899" y2="82865"/>
                        <a14:foregroundMark x1="25281" y1="79775" x2="25281" y2="79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595" y="3332725"/>
            <a:ext cx="1441282" cy="1441283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3899805" y="3416857"/>
            <a:ext cx="1120896" cy="1530233"/>
            <a:chOff x="3172444" y="4115564"/>
            <a:chExt cx="1120896" cy="1530233"/>
          </a:xfrm>
        </p:grpSpPr>
        <p:pic>
          <p:nvPicPr>
            <p:cNvPr id="32" name="Picture 31" descr="Money-Bag-5-psd26087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444" y="4115564"/>
              <a:ext cx="1120896" cy="1530233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3336844" y="48085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>
                      <a:lumMod val="50000"/>
                    </a:schemeClr>
                  </a:solidFill>
                </a:rPr>
                <a:t>$100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056008" y="4846203"/>
            <a:ext cx="1836052" cy="366415"/>
            <a:chOff x="1541213" y="4424220"/>
            <a:chExt cx="2026903" cy="404502"/>
          </a:xfrm>
        </p:grpSpPr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48" name="Picture 4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6393" y="4846203"/>
            <a:ext cx="366415" cy="36641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2809" y="4846203"/>
            <a:ext cx="366415" cy="36641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224" y="4846203"/>
            <a:ext cx="366415" cy="366415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9619" y="4846203"/>
            <a:ext cx="366415" cy="366415"/>
          </a:xfrm>
          <a:prstGeom prst="rect">
            <a:avLst/>
          </a:prstGeom>
        </p:spPr>
      </p:pic>
      <p:pic>
        <p:nvPicPr>
          <p:cNvPr id="52" name="Picture 5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46034" y="4846203"/>
            <a:ext cx="366415" cy="366415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008" y="4846203"/>
            <a:ext cx="366415" cy="366415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16088" y="4852551"/>
            <a:ext cx="366415" cy="366415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2818" y="4846203"/>
            <a:ext cx="366415" cy="366415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2690610" y="4109843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$100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429657" y="4294509"/>
            <a:ext cx="434120" cy="0"/>
          </a:xfrm>
          <a:prstGeom prst="straightConnector1">
            <a:avLst/>
          </a:prstGeom>
          <a:ln w="28575" cmpd="sng"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73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Optional Reading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Pascal’s </a:t>
            </a:r>
            <a:r>
              <a:rPr lang="en-HK" dirty="0"/>
              <a:t>Recursion Method</a:t>
            </a:r>
            <a:r>
              <a:rPr lang="en-US" altLang="zh-CN" dirty="0"/>
              <a:t>:</a:t>
            </a:r>
          </a:p>
          <a:p>
            <a:r>
              <a:rPr lang="en-HK" altLang="zh-CN" dirty="0"/>
              <a:t>https://</a:t>
            </a:r>
            <a:r>
              <a:rPr lang="en-HK" altLang="zh-CN" dirty="0" err="1"/>
              <a:t>gbenthien.net</a:t>
            </a:r>
            <a:r>
              <a:rPr lang="en-HK" altLang="zh-CN" dirty="0"/>
              <a:t>/Pascal/pas-</a:t>
            </a:r>
            <a:r>
              <a:rPr lang="en-HK" altLang="zh-CN" dirty="0" err="1"/>
              <a:t>appendixB.html</a:t>
            </a:r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869D9-8286-4AEC-AB78-6FB231E27836}" type="datetime1">
              <a:rPr lang="en-US" altLang="zh-CN" smtClean="0"/>
              <a:t>1/21/24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2338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dirty="0"/>
              <a:t>The “problem of the points” is to determine how to split the pot when a game ends prematurely</a:t>
            </a:r>
          </a:p>
          <a:p>
            <a:pPr lvl="1"/>
            <a:r>
              <a:rPr lang="en-US" dirty="0"/>
              <a:t>Fermat and Pascal solved it</a:t>
            </a:r>
          </a:p>
          <a:p>
            <a:pPr lvl="1"/>
            <a:r>
              <a:rPr lang="en-US" dirty="0"/>
              <a:t>It was the birth of probability theory</a:t>
            </a:r>
          </a:p>
          <a:p>
            <a:r>
              <a:rPr lang="en-US" dirty="0"/>
              <a:t>Sample space and axioms of probability 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837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Unfinished Game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/>
          </a:bodyPr>
          <a:lstStyle/>
          <a:p>
            <a:r>
              <a:rPr lang="en-US" dirty="0"/>
              <a:t>They stop in the middle of the game….</a:t>
            </a:r>
          </a:p>
          <a:p>
            <a:pPr lvl="1"/>
            <a:r>
              <a:rPr lang="en-US" dirty="0"/>
              <a:t>How should they divide the pot?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sz="2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en-US" dirty="0"/>
              <a:t>(Also called the “Division of Stakes” problem or the “Unfinished Game”)</a:t>
            </a:r>
            <a:endParaRPr lang="en-US" sz="2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5</a:t>
            </a:fld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1176393" y="4106412"/>
            <a:ext cx="1836052" cy="366415"/>
            <a:chOff x="1541213" y="4424220"/>
            <a:chExt cx="2026903" cy="404502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6742" r="92978">
                        <a14:foregroundMark x1="40169" y1="40449" x2="40169" y2="40449"/>
                        <a14:foregroundMark x1="25562" y1="80618" x2="25562" y2="80618"/>
                        <a14:foregroundMark x1="73876" y1="82865" x2="73876" y2="8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412" y="2592934"/>
            <a:ext cx="1441282" cy="14412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100000" l="5337" r="95225">
                        <a14:foregroundMark x1="80899" y1="82865" x2="80899" y2="82865"/>
                        <a14:foregroundMark x1="25281" y1="79775" x2="25281" y2="79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595" y="2592934"/>
            <a:ext cx="1441282" cy="1441283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3899805" y="2677066"/>
            <a:ext cx="1120896" cy="1530233"/>
            <a:chOff x="3172444" y="4115564"/>
            <a:chExt cx="1120896" cy="1530233"/>
          </a:xfrm>
        </p:grpSpPr>
        <p:pic>
          <p:nvPicPr>
            <p:cNvPr id="34" name="Picture 33" descr="Money-Bag-5-psd26087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2444" y="4115564"/>
              <a:ext cx="1120896" cy="1530233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3336844" y="4808550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$100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056008" y="4106412"/>
            <a:ext cx="1836052" cy="366415"/>
            <a:chOff x="1541213" y="4424220"/>
            <a:chExt cx="2026903" cy="404502"/>
          </a:xfrm>
        </p:grpSpPr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45715" y="4424220"/>
              <a:ext cx="404504" cy="404502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219" y="4424220"/>
              <a:ext cx="404504" cy="404502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9114" y="4424220"/>
              <a:ext cx="404504" cy="40450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63612" y="4424220"/>
              <a:ext cx="404504" cy="404502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1213" y="4424220"/>
              <a:ext cx="404503" cy="404502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1176393" y="4106412"/>
            <a:ext cx="5606110" cy="372763"/>
            <a:chOff x="1176393" y="4106412"/>
            <a:chExt cx="5606110" cy="372763"/>
          </a:xfrm>
        </p:grpSpPr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393" y="4106412"/>
              <a:ext cx="366415" cy="366415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2809" y="4106412"/>
              <a:ext cx="366415" cy="36641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9224" y="4106412"/>
              <a:ext cx="366415" cy="366415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6008" y="4106412"/>
              <a:ext cx="366415" cy="366415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6088" y="4112760"/>
              <a:ext cx="366415" cy="36641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2726638" y="3332568"/>
            <a:ext cx="3431734" cy="406816"/>
            <a:chOff x="2726638" y="3332568"/>
            <a:chExt cx="3431734" cy="406816"/>
          </a:xfrm>
        </p:grpSpPr>
        <p:sp>
          <p:nvSpPr>
            <p:cNvPr id="50" name="TextBox 49"/>
            <p:cNvSpPr txBox="1"/>
            <p:nvPr/>
          </p:nvSpPr>
          <p:spPr>
            <a:xfrm>
              <a:off x="2726638" y="3370052"/>
              <a:ext cx="66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$???</a:t>
              </a: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H="1">
              <a:off x="3384622" y="3549500"/>
              <a:ext cx="562996" cy="5218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 flipH="1">
              <a:off x="5492542" y="3332568"/>
              <a:ext cx="66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$???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4982561" y="3517234"/>
              <a:ext cx="562996" cy="5218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08026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600200"/>
            <a:ext cx="8042276" cy="467546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game stops when Alice and Bob have </a:t>
            </a:r>
            <a:r>
              <a:rPr lang="en-US" i="1" dirty="0"/>
              <a:t>equal</a:t>
            </a:r>
            <a:r>
              <a:rPr lang="en-US" dirty="0"/>
              <a:t> number of points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349250" lvl="1" indent="0">
              <a:buNone/>
            </a:pPr>
            <a:endParaRPr lang="en-US" dirty="0"/>
          </a:p>
          <a:p>
            <a:pPr lvl="1"/>
            <a:r>
              <a:rPr lang="en-US" i="1" dirty="0"/>
              <a:t>Intuitive solution</a:t>
            </a:r>
            <a:r>
              <a:rPr lang="en-US" dirty="0"/>
              <a:t>: split the pot equally (1:1 ratio)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6</a:t>
            </a:fld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742" r="92978">
                        <a14:foregroundMark x1="40169" y1="40449" x2="40169" y2="40449"/>
                        <a14:foregroundMark x1="25562" y1="80618" x2="25562" y2="80618"/>
                        <a14:foregroundMark x1="73876" y1="82865" x2="73876" y2="8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412" y="2592934"/>
            <a:ext cx="1441282" cy="1441283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5337" r="95225">
                        <a14:foregroundMark x1="80899" y1="82865" x2="80899" y2="82865"/>
                        <a14:foregroundMark x1="25281" y1="79775" x2="25281" y2="79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595" y="2592934"/>
            <a:ext cx="1441282" cy="1441283"/>
          </a:xfrm>
          <a:prstGeom prst="rect">
            <a:avLst/>
          </a:prstGeom>
        </p:spPr>
      </p:pic>
      <p:pic>
        <p:nvPicPr>
          <p:cNvPr id="58" name="Picture 57" descr="Money-Bag-5-psd2608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05" y="2677066"/>
            <a:ext cx="1120896" cy="1530233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4010163" y="328898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$100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2591533" y="3110839"/>
            <a:ext cx="1202425" cy="628545"/>
            <a:chOff x="2591533" y="3110839"/>
            <a:chExt cx="1202425" cy="628545"/>
          </a:xfrm>
        </p:grpSpPr>
        <p:sp>
          <p:nvSpPr>
            <p:cNvPr id="71" name="TextBox 70"/>
            <p:cNvSpPr txBox="1"/>
            <p:nvPr/>
          </p:nvSpPr>
          <p:spPr>
            <a:xfrm>
              <a:off x="2591533" y="3370052"/>
              <a:ext cx="629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$50</a:t>
              </a:r>
            </a:p>
          </p:txBody>
        </p:sp>
        <p:cxnSp>
          <p:nvCxnSpPr>
            <p:cNvPr id="72" name="Straight Arrow Connector 71"/>
            <p:cNvCxnSpPr/>
            <p:nvPr/>
          </p:nvCxnSpPr>
          <p:spPr>
            <a:xfrm flipH="1">
              <a:off x="3285545" y="3554718"/>
              <a:ext cx="407181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Box 78"/>
            <p:cNvSpPr txBox="1"/>
            <p:nvPr/>
          </p:nvSpPr>
          <p:spPr>
            <a:xfrm>
              <a:off x="3198235" y="3110839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1/2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050480" y="3092825"/>
            <a:ext cx="1233612" cy="609075"/>
            <a:chOff x="5050480" y="3092825"/>
            <a:chExt cx="1233612" cy="609075"/>
          </a:xfrm>
        </p:grpSpPr>
        <p:sp>
          <p:nvSpPr>
            <p:cNvPr id="73" name="TextBox 72"/>
            <p:cNvSpPr txBox="1"/>
            <p:nvPr/>
          </p:nvSpPr>
          <p:spPr>
            <a:xfrm flipH="1">
              <a:off x="5654668" y="3332568"/>
              <a:ext cx="6294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$50</a:t>
              </a:r>
            </a:p>
          </p:txBody>
        </p:sp>
        <p:cxnSp>
          <p:nvCxnSpPr>
            <p:cNvPr id="74" name="Straight Arrow Connector 73"/>
            <p:cNvCxnSpPr/>
            <p:nvPr/>
          </p:nvCxnSpPr>
          <p:spPr>
            <a:xfrm>
              <a:off x="5187830" y="3522452"/>
              <a:ext cx="447797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5050480" y="3092825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1/2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252187" y="4052231"/>
            <a:ext cx="7639873" cy="461665"/>
            <a:chOff x="252187" y="4052231"/>
            <a:chExt cx="7639873" cy="461665"/>
          </a:xfrm>
        </p:grpSpPr>
        <p:grpSp>
          <p:nvGrpSpPr>
            <p:cNvPr id="49" name="Group 48"/>
            <p:cNvGrpSpPr/>
            <p:nvPr/>
          </p:nvGrpSpPr>
          <p:grpSpPr>
            <a:xfrm>
              <a:off x="1176393" y="4106412"/>
              <a:ext cx="1836052" cy="366415"/>
              <a:chOff x="1541213" y="4424220"/>
              <a:chExt cx="2026903" cy="404502"/>
            </a:xfrm>
          </p:grpSpPr>
          <p:pic>
            <p:nvPicPr>
              <p:cNvPr id="50" name="Picture 4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51" name="Picture 5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52" name="Picture 5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114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3612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grpSp>
          <p:nvGrpSpPr>
            <p:cNvPr id="60" name="Group 59"/>
            <p:cNvGrpSpPr/>
            <p:nvPr/>
          </p:nvGrpSpPr>
          <p:grpSpPr>
            <a:xfrm>
              <a:off x="6056008" y="4106412"/>
              <a:ext cx="1836052" cy="366415"/>
              <a:chOff x="1541213" y="4424220"/>
              <a:chExt cx="2026903" cy="404502"/>
            </a:xfrm>
          </p:grpSpPr>
          <p:pic>
            <p:nvPicPr>
              <p:cNvPr id="61" name="Picture 6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62" name="Picture 61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63" name="Picture 62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114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3612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393" y="4106412"/>
              <a:ext cx="366415" cy="366415"/>
            </a:xfrm>
            <a:prstGeom prst="rect">
              <a:avLst/>
            </a:prstGeom>
          </p:spPr>
        </p:pic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2809" y="4106412"/>
              <a:ext cx="366415" cy="366415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6008" y="4106412"/>
              <a:ext cx="366415" cy="366415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6088" y="4112760"/>
              <a:ext cx="366415" cy="366415"/>
            </a:xfrm>
            <a:prstGeom prst="rect">
              <a:avLst/>
            </a:prstGeom>
          </p:spPr>
        </p:pic>
        <p:sp>
          <p:nvSpPr>
            <p:cNvPr id="81" name="TextBox 80"/>
            <p:cNvSpPr txBox="1"/>
            <p:nvPr/>
          </p:nvSpPr>
          <p:spPr>
            <a:xfrm>
              <a:off x="252187" y="4052231"/>
              <a:ext cx="882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after 4 rounds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52187" y="4618978"/>
            <a:ext cx="7639873" cy="461665"/>
            <a:chOff x="252187" y="4618978"/>
            <a:chExt cx="7639873" cy="461665"/>
          </a:xfrm>
        </p:grpSpPr>
        <p:grpSp>
          <p:nvGrpSpPr>
            <p:cNvPr id="82" name="Group 81"/>
            <p:cNvGrpSpPr/>
            <p:nvPr/>
          </p:nvGrpSpPr>
          <p:grpSpPr>
            <a:xfrm>
              <a:off x="1176393" y="4673159"/>
              <a:ext cx="1836052" cy="366415"/>
              <a:chOff x="1541213" y="4424220"/>
              <a:chExt cx="2026903" cy="404502"/>
            </a:xfrm>
          </p:grpSpPr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114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3612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grpSp>
          <p:nvGrpSpPr>
            <p:cNvPr id="88" name="Group 87"/>
            <p:cNvGrpSpPr/>
            <p:nvPr/>
          </p:nvGrpSpPr>
          <p:grpSpPr>
            <a:xfrm>
              <a:off x="6056008" y="4673159"/>
              <a:ext cx="1836052" cy="366415"/>
              <a:chOff x="1541213" y="4424220"/>
              <a:chExt cx="2026903" cy="404502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114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3612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94" name="Picture 9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393" y="4673159"/>
              <a:ext cx="366415" cy="366415"/>
            </a:xfrm>
            <a:prstGeom prst="rect">
              <a:avLst/>
            </a:prstGeom>
          </p:spPr>
        </p:pic>
        <p:pic>
          <p:nvPicPr>
            <p:cNvPr id="95" name="Picture 9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2809" y="4673159"/>
              <a:ext cx="366415" cy="366415"/>
            </a:xfrm>
            <a:prstGeom prst="rect">
              <a:avLst/>
            </a:prstGeom>
          </p:spPr>
        </p:pic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9224" y="4673159"/>
              <a:ext cx="366415" cy="366415"/>
            </a:xfrm>
            <a:prstGeom prst="rect">
              <a:avLst/>
            </a:prstGeom>
          </p:spPr>
        </p:pic>
        <p:pic>
          <p:nvPicPr>
            <p:cNvPr id="97" name="Picture 96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6008" y="4673159"/>
              <a:ext cx="366415" cy="366415"/>
            </a:xfrm>
            <a:prstGeom prst="rect">
              <a:avLst/>
            </a:prstGeom>
          </p:spPr>
        </p:pic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6088" y="4679507"/>
              <a:ext cx="366415" cy="366415"/>
            </a:xfrm>
            <a:prstGeom prst="rect">
              <a:avLst/>
            </a:prstGeom>
          </p:spPr>
        </p:pic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92818" y="4673159"/>
              <a:ext cx="366415" cy="366415"/>
            </a:xfrm>
            <a:prstGeom prst="rect">
              <a:avLst/>
            </a:prstGeom>
          </p:spPr>
        </p:pic>
        <p:sp>
          <p:nvSpPr>
            <p:cNvPr id="100" name="TextBox 99"/>
            <p:cNvSpPr txBox="1"/>
            <p:nvPr/>
          </p:nvSpPr>
          <p:spPr>
            <a:xfrm>
              <a:off x="252187" y="4618978"/>
              <a:ext cx="882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after 8 rounds</a:t>
              </a:r>
            </a:p>
          </p:txBody>
        </p:sp>
        <p:pic>
          <p:nvPicPr>
            <p:cNvPr id="101" name="Picture 10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9619" y="4673159"/>
              <a:ext cx="366415" cy="366415"/>
            </a:xfrm>
            <a:prstGeom prst="rect">
              <a:avLst/>
            </a:prstGeom>
          </p:spPr>
        </p:pic>
        <p:pic>
          <p:nvPicPr>
            <p:cNvPr id="102" name="Picture 10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55255" y="4673159"/>
              <a:ext cx="366415" cy="366415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3611770" y="2665940"/>
            <a:ext cx="1632909" cy="1871975"/>
            <a:chOff x="3611770" y="2665940"/>
            <a:chExt cx="1632909" cy="1871975"/>
          </a:xfrm>
        </p:grpSpPr>
        <p:sp>
          <p:nvSpPr>
            <p:cNvPr id="103" name="TextBox 102"/>
            <p:cNvSpPr txBox="1"/>
            <p:nvPr/>
          </p:nvSpPr>
          <p:spPr>
            <a:xfrm>
              <a:off x="4152065" y="4168583"/>
              <a:ext cx="54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1:1</a:t>
              </a:r>
            </a:p>
          </p:txBody>
        </p:sp>
        <p:graphicFrame>
          <p:nvGraphicFramePr>
            <p:cNvPr id="106" name="Chart 105"/>
            <p:cNvGraphicFramePr/>
            <p:nvPr/>
          </p:nvGraphicFramePr>
          <p:xfrm>
            <a:off x="3611770" y="2665940"/>
            <a:ext cx="1632909" cy="1596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1579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Difficult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Stop after 6 throws, and Alice is ahead 4 to 2…</a:t>
            </a:r>
          </a:p>
          <a:p>
            <a:pPr lvl="1">
              <a:defRPr/>
            </a:pPr>
            <a:r>
              <a:rPr lang="en-US" dirty="0"/>
              <a:t>How to split the pot?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850472" y="4345428"/>
          <a:ext cx="7228491" cy="195900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49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553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6132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817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Alice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 ratio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Bob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238">
                <a:tc>
                  <a:txBody>
                    <a:bodyPr/>
                    <a:lstStyle/>
                    <a:p>
                      <a:r>
                        <a:rPr lang="en-US" sz="1600" dirty="0"/>
                        <a:t>a)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$66.7 (2/3)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4:2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$33.3 (1/3)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1238">
                <a:tc>
                  <a:txBody>
                    <a:bodyPr/>
                    <a:lstStyle/>
                    <a:p>
                      <a:r>
                        <a:rPr lang="en-US" sz="1600" dirty="0"/>
                        <a:t>b) 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$85.7 (6/7)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6:1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$14.3 (1/7)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1238">
                <a:tc>
                  <a:txBody>
                    <a:bodyPr/>
                    <a:lstStyle/>
                    <a:p>
                      <a:r>
                        <a:rPr lang="en-US" sz="1600" dirty="0"/>
                        <a:t>c)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$70.0</a:t>
                      </a:r>
                      <a:r>
                        <a:rPr lang="en-US" sz="1600" baseline="0" dirty="0"/>
                        <a:t> (7/10)</a:t>
                      </a:r>
                      <a:endParaRPr lang="en-US" sz="1600" dirty="0"/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7:3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$30.0 (3/10)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1238">
                <a:tc>
                  <a:txBody>
                    <a:bodyPr/>
                    <a:lstStyle/>
                    <a:p>
                      <a:r>
                        <a:rPr lang="en-US" sz="1600" dirty="0"/>
                        <a:t>d)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$75.0 (3/4)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3:1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$25.0 (1/4)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1238">
                <a:tc>
                  <a:txBody>
                    <a:bodyPr/>
                    <a:lstStyle/>
                    <a:p>
                      <a:r>
                        <a:rPr lang="en-US" sz="1600" dirty="0"/>
                        <a:t>e)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$87.5 (7/8)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7:1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$12.5</a:t>
                      </a:r>
                      <a:r>
                        <a:rPr lang="en-US" sz="1600" baseline="0" dirty="0"/>
                        <a:t> </a:t>
                      </a:r>
                      <a:r>
                        <a:rPr lang="en-US" sz="1600" dirty="0"/>
                        <a:t>(1/8)</a:t>
                      </a:r>
                    </a:p>
                  </a:txBody>
                  <a:tcPr marT="18288" marB="1828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31" name="Picture 3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6742" r="92978">
                        <a14:foregroundMark x1="40169" y1="40449" x2="40169" y2="40449"/>
                        <a14:foregroundMark x1="25562" y1="80618" x2="25562" y2="80618"/>
                        <a14:foregroundMark x1="73876" y1="82865" x2="73876" y2="8286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57412" y="2468194"/>
            <a:ext cx="1441282" cy="1441283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5337" r="95225">
                        <a14:foregroundMark x1="80899" y1="82865" x2="80899" y2="82865"/>
                        <a14:foregroundMark x1="25281" y1="79775" x2="25281" y2="797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48595" y="2468194"/>
            <a:ext cx="1441282" cy="1441283"/>
          </a:xfrm>
          <a:prstGeom prst="rect">
            <a:avLst/>
          </a:prstGeom>
        </p:spPr>
      </p:pic>
      <p:pic>
        <p:nvPicPr>
          <p:cNvPr id="33" name="Picture 32" descr="Money-Bag-5-psd26087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9805" y="2552326"/>
            <a:ext cx="1120896" cy="153023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010163" y="3164249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$100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591533" y="3207828"/>
            <a:ext cx="3728965" cy="406816"/>
            <a:chOff x="2591533" y="3207828"/>
            <a:chExt cx="3728965" cy="406816"/>
          </a:xfrm>
        </p:grpSpPr>
        <p:sp>
          <p:nvSpPr>
            <p:cNvPr id="47" name="TextBox 46"/>
            <p:cNvSpPr txBox="1"/>
            <p:nvPr/>
          </p:nvSpPr>
          <p:spPr>
            <a:xfrm>
              <a:off x="2591533" y="3245312"/>
              <a:ext cx="66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$???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H="1">
              <a:off x="3285545" y="3429978"/>
              <a:ext cx="407181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 flipH="1">
              <a:off x="5654668" y="3207828"/>
              <a:ext cx="665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$???</a:t>
              </a: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5187830" y="3397712"/>
              <a:ext cx="447797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252187" y="3916151"/>
            <a:ext cx="7639873" cy="461665"/>
            <a:chOff x="252187" y="3916151"/>
            <a:chExt cx="7639873" cy="461665"/>
          </a:xfrm>
        </p:grpSpPr>
        <p:grpSp>
          <p:nvGrpSpPr>
            <p:cNvPr id="25" name="Group 24"/>
            <p:cNvGrpSpPr/>
            <p:nvPr/>
          </p:nvGrpSpPr>
          <p:grpSpPr>
            <a:xfrm>
              <a:off x="1176393" y="3981672"/>
              <a:ext cx="1836052" cy="366415"/>
              <a:chOff x="1541213" y="4424220"/>
              <a:chExt cx="2026903" cy="40450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7" name="Picture 2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8" name="Picture 2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114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29" name="Picture 28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3612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grpSp>
          <p:nvGrpSpPr>
            <p:cNvPr id="35" name="Group 34"/>
            <p:cNvGrpSpPr/>
            <p:nvPr/>
          </p:nvGrpSpPr>
          <p:grpSpPr>
            <a:xfrm>
              <a:off x="6056008" y="3981672"/>
              <a:ext cx="1836052" cy="366415"/>
              <a:chOff x="1541213" y="4424220"/>
              <a:chExt cx="2026903" cy="404502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114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41" name="Picture 40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3612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42" name="Picture 41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393" y="3981672"/>
              <a:ext cx="366415" cy="366415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2809" y="3981672"/>
              <a:ext cx="366415" cy="366415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6008" y="3981672"/>
              <a:ext cx="366415" cy="366415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6088" y="3988020"/>
              <a:ext cx="366415" cy="366415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252187" y="3916151"/>
              <a:ext cx="88265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/>
                <a:t>after 6 rounds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13203" y="3988020"/>
              <a:ext cx="366415" cy="366415"/>
            </a:xfrm>
            <a:prstGeom prst="rect">
              <a:avLst/>
            </a:prstGeom>
          </p:spPr>
        </p:pic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9619" y="3979013"/>
              <a:ext cx="366415" cy="3664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43951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138939" cy="1336956"/>
          </a:xfrm>
        </p:spPr>
        <p:txBody>
          <a:bodyPr/>
          <a:lstStyle/>
          <a:p>
            <a:r>
              <a:rPr lang="en-US" dirty="0" err="1"/>
              <a:t>Pacioli’s</a:t>
            </a:r>
            <a:r>
              <a:rPr lang="en-US" dirty="0"/>
              <a:t> Solution </a:t>
            </a:r>
            <a:r>
              <a:rPr lang="en-US" sz="3200" dirty="0"/>
              <a:t>(1494)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600200"/>
            <a:ext cx="8339231" cy="4675467"/>
          </a:xfrm>
        </p:spPr>
        <p:txBody>
          <a:bodyPr>
            <a:normAutofit/>
          </a:bodyPr>
          <a:lstStyle/>
          <a:p>
            <a:r>
              <a:rPr lang="en-US" i="1" dirty="0"/>
              <a:t>Divide the pot according to the current state of play</a:t>
            </a:r>
          </a:p>
          <a:p>
            <a:pPr lvl="1"/>
            <a:r>
              <a:rPr lang="en-US" dirty="0"/>
              <a:t>In our example,</a:t>
            </a:r>
          </a:p>
          <a:p>
            <a:pPr lvl="2"/>
            <a:r>
              <a:rPr lang="en-US" dirty="0"/>
              <a:t>Alice has 4 points and Bob has 2 points</a:t>
            </a:r>
          </a:p>
          <a:p>
            <a:pPr lvl="2"/>
            <a:r>
              <a:rPr lang="en-US" dirty="0"/>
              <a:t>The pot should be split 4:2 (or 2:1)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685800" lvl="2" indent="0">
              <a:lnSpc>
                <a:spcPct val="200000"/>
              </a:lnSpc>
              <a:buNone/>
            </a:pPr>
            <a:endParaRPr lang="en-US" dirty="0"/>
          </a:p>
          <a:p>
            <a:pPr lvl="1"/>
            <a:r>
              <a:rPr lang="en-US" dirty="0"/>
              <a:t>What’s wrong with this solution?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8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3899805" y="3448251"/>
            <a:ext cx="1120896" cy="1530233"/>
            <a:chOff x="3899805" y="3448251"/>
            <a:chExt cx="1120896" cy="1530233"/>
          </a:xfrm>
        </p:grpSpPr>
        <p:pic>
          <p:nvPicPr>
            <p:cNvPr id="41" name="Picture 40" descr="Money-Bag-5-psd26087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805" y="3448251"/>
              <a:ext cx="1120896" cy="1530233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4010163" y="4060174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F7F7F"/>
                  </a:solidFill>
                </a:rPr>
                <a:t>$100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056008" y="3364119"/>
            <a:ext cx="1836052" cy="1886241"/>
            <a:chOff x="6056008" y="3364119"/>
            <a:chExt cx="1836052" cy="1886241"/>
          </a:xfrm>
        </p:grpSpPr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5337" r="95225">
                          <a14:foregroundMark x1="80899" y1="82865" x2="80899" y2="82865"/>
                          <a14:foregroundMark x1="25281" y1="79775" x2="25281" y2="79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8595" y="3364119"/>
              <a:ext cx="1441282" cy="1441283"/>
            </a:xfrm>
            <a:prstGeom prst="rect">
              <a:avLst/>
            </a:prstGeom>
          </p:spPr>
        </p:pic>
        <p:grpSp>
          <p:nvGrpSpPr>
            <p:cNvPr id="43" name="Group 42"/>
            <p:cNvGrpSpPr/>
            <p:nvPr/>
          </p:nvGrpSpPr>
          <p:grpSpPr>
            <a:xfrm>
              <a:off x="6056008" y="4877597"/>
              <a:ext cx="1836052" cy="366415"/>
              <a:chOff x="1541213" y="4424220"/>
              <a:chExt cx="2026903" cy="404502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114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3612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48" name="Picture 4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56008" y="4877597"/>
              <a:ext cx="366415" cy="366415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16088" y="4883945"/>
              <a:ext cx="366415" cy="366415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1176393" y="3364119"/>
            <a:ext cx="1836052" cy="1886241"/>
            <a:chOff x="1176393" y="3364119"/>
            <a:chExt cx="1836052" cy="1886241"/>
          </a:xfrm>
        </p:grpSpPr>
        <p:grpSp>
          <p:nvGrpSpPr>
            <p:cNvPr id="33" name="Group 32"/>
            <p:cNvGrpSpPr/>
            <p:nvPr/>
          </p:nvGrpSpPr>
          <p:grpSpPr>
            <a:xfrm>
              <a:off x="1176393" y="4877597"/>
              <a:ext cx="1836052" cy="366415"/>
              <a:chOff x="1541213" y="4424220"/>
              <a:chExt cx="2026903" cy="404502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45715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50219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6" name="Picture 35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59114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63612" y="4424220"/>
                <a:ext cx="404504" cy="404502"/>
              </a:xfrm>
              <a:prstGeom prst="rect">
                <a:avLst/>
              </a:prstGeom>
            </p:spPr>
          </p:pic>
          <p:pic>
            <p:nvPicPr>
              <p:cNvPr id="38" name="Picture 3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1213" y="4424220"/>
                <a:ext cx="404503" cy="404502"/>
              </a:xfrm>
              <a:prstGeom prst="rect">
                <a:avLst/>
              </a:prstGeom>
            </p:spPr>
          </p:pic>
        </p:grp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0" b="100000" l="6742" r="92978">
                          <a14:foregroundMark x1="40169" y1="40449" x2="40169" y2="40449"/>
                          <a14:foregroundMark x1="25562" y1="80618" x2="25562" y2="80618"/>
                          <a14:foregroundMark x1="73876" y1="82865" x2="73876" y2="82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7412" y="3364119"/>
              <a:ext cx="1441282" cy="1441283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76393" y="4877597"/>
              <a:ext cx="366415" cy="366415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42809" y="4877597"/>
              <a:ext cx="366415" cy="366415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909224" y="4883945"/>
              <a:ext cx="366415" cy="366415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9619" y="4883945"/>
              <a:ext cx="366415" cy="366415"/>
            </a:xfrm>
            <a:prstGeom prst="rect">
              <a:avLst/>
            </a:prstGeom>
          </p:spPr>
        </p:pic>
      </p:grpSp>
      <p:grpSp>
        <p:nvGrpSpPr>
          <p:cNvPr id="6" name="Group 5"/>
          <p:cNvGrpSpPr/>
          <p:nvPr/>
        </p:nvGrpSpPr>
        <p:grpSpPr>
          <a:xfrm>
            <a:off x="2507573" y="3414380"/>
            <a:ext cx="3993037" cy="1894720"/>
            <a:chOff x="2507573" y="3414380"/>
            <a:chExt cx="3993037" cy="1894720"/>
          </a:xfrm>
        </p:grpSpPr>
        <p:sp>
          <p:nvSpPr>
            <p:cNvPr id="53" name="TextBox 52"/>
            <p:cNvSpPr txBox="1"/>
            <p:nvPr/>
          </p:nvSpPr>
          <p:spPr>
            <a:xfrm>
              <a:off x="2507573" y="4141237"/>
              <a:ext cx="845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$66.7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 flipH="1">
              <a:off x="5654668" y="4103753"/>
              <a:ext cx="845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$33.3</a:t>
              </a:r>
            </a:p>
          </p:txBody>
        </p:sp>
        <p:cxnSp>
          <p:nvCxnSpPr>
            <p:cNvPr id="56" name="Straight Arrow Connector 55"/>
            <p:cNvCxnSpPr/>
            <p:nvPr/>
          </p:nvCxnSpPr>
          <p:spPr>
            <a:xfrm>
              <a:off x="5187830" y="4293637"/>
              <a:ext cx="447797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198235" y="3882024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2/3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5050480" y="3864010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1/3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152065" y="4939768"/>
              <a:ext cx="54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2:1</a:t>
              </a:r>
            </a:p>
          </p:txBody>
        </p:sp>
        <p:graphicFrame>
          <p:nvGraphicFramePr>
            <p:cNvPr id="66" name="Chart 65"/>
            <p:cNvGraphicFramePr/>
            <p:nvPr/>
          </p:nvGraphicFramePr>
          <p:xfrm>
            <a:off x="3611770" y="3414380"/>
            <a:ext cx="1632909" cy="1596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4"/>
            </a:graphicData>
          </a:graphic>
        </p:graphicFrame>
        <p:cxnSp>
          <p:nvCxnSpPr>
            <p:cNvPr id="54" name="Straight Arrow Connector 53"/>
            <p:cNvCxnSpPr/>
            <p:nvPr/>
          </p:nvCxnSpPr>
          <p:spPr>
            <a:xfrm flipH="1">
              <a:off x="3285545" y="4325903"/>
              <a:ext cx="407181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26">
            <a:extLst>
              <a:ext uri="{FF2B5EF4-FFF2-40B4-BE49-F238E27FC236}">
                <a16:creationId xmlns:a16="http://schemas.microsoft.com/office/drawing/2014/main" id="{8A99F48B-D336-40D5-B2B4-27ECDF439BD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29388" y="386827"/>
            <a:ext cx="1258826" cy="104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29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dirty="0" err="1"/>
              <a:t>Cardano’s</a:t>
            </a:r>
            <a:r>
              <a:rPr lang="en-US" dirty="0"/>
              <a:t> Criticism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4" y="1600201"/>
            <a:ext cx="8213725" cy="4813020"/>
          </a:xfrm>
        </p:spPr>
        <p:txBody>
          <a:bodyPr>
            <a:normAutofit/>
          </a:bodyPr>
          <a:lstStyle/>
          <a:p>
            <a:r>
              <a:rPr lang="en-US" dirty="0"/>
              <a:t>Suppose the game is to 19</a:t>
            </a:r>
          </a:p>
          <a:p>
            <a:pPr lvl="1"/>
            <a:r>
              <a:rPr lang="en-US" dirty="0"/>
              <a:t>Alice has 18 points and Bob has 9 points</a:t>
            </a:r>
          </a:p>
          <a:p>
            <a:pPr lvl="1"/>
            <a:r>
              <a:rPr lang="en-US" dirty="0" err="1"/>
              <a:t>Pacioli’s</a:t>
            </a:r>
            <a:r>
              <a:rPr lang="en-US" dirty="0"/>
              <a:t> solution is to split the pot 18:9 or 2:1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marL="685800" lvl="2" indent="0">
              <a:lnSpc>
                <a:spcPct val="60000"/>
              </a:lnSpc>
              <a:buNone/>
            </a:pPr>
            <a:endParaRPr lang="en-US" dirty="0"/>
          </a:p>
          <a:p>
            <a:pPr lvl="2"/>
            <a:r>
              <a:rPr lang="en-US" dirty="0"/>
              <a:t>Alice only needs 1 point and Bob needs 10 points</a:t>
            </a:r>
          </a:p>
          <a:p>
            <a:pPr lvl="3"/>
            <a:r>
              <a:rPr lang="en-US" dirty="0"/>
              <a:t>Yet Alice only gets twice as much as Bob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879864-58F7-E440-BAEE-A5FD1DF8B447}" type="slidenum">
              <a:rPr lang="en-US" smtClean="0"/>
              <a:t>9</a:t>
            </a:fld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251514" y="8898322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$100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033704" y="2936887"/>
            <a:ext cx="2080082" cy="1925583"/>
            <a:chOff x="1033704" y="2936887"/>
            <a:chExt cx="2080082" cy="1925583"/>
          </a:xfrm>
        </p:grpSpPr>
        <p:grpSp>
          <p:nvGrpSpPr>
            <p:cNvPr id="111" name="Group 110"/>
            <p:cNvGrpSpPr/>
            <p:nvPr/>
          </p:nvGrpSpPr>
          <p:grpSpPr>
            <a:xfrm>
              <a:off x="1033704" y="4448726"/>
              <a:ext cx="2080082" cy="413744"/>
              <a:chOff x="1023593" y="4377404"/>
              <a:chExt cx="2080082" cy="413744"/>
            </a:xfrm>
          </p:grpSpPr>
          <p:grpSp>
            <p:nvGrpSpPr>
              <p:cNvPr id="50" name="Group 49"/>
              <p:cNvGrpSpPr/>
              <p:nvPr/>
            </p:nvGrpSpPr>
            <p:grpSpPr>
              <a:xfrm>
                <a:off x="1033704" y="4377552"/>
                <a:ext cx="2069971" cy="413300"/>
                <a:chOff x="1321260" y="4871913"/>
                <a:chExt cx="2069971" cy="413300"/>
              </a:xfrm>
            </p:grpSpPr>
            <p:pic>
              <p:nvPicPr>
                <p:cNvPr id="27" name="Picture 2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1844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28" name="Picture 2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494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5144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6127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35" name="Picture 3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2777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36" name="Picture 3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9427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37" name="Picture 3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1260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38" name="Picture 3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7910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39" name="Picture 3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4560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0" name="Picture 3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5543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1" name="Picture 4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2193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2" name="Picture 4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8843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3" name="Picture 4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5506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4" name="Picture 4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2156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5" name="Picture 4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8806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6" name="Picture 4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4494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7" name="Picture 4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1144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7794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49" name="Picture 4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4581" y="5078563"/>
                  <a:ext cx="206650" cy="206650"/>
                </a:xfrm>
                <a:prstGeom prst="rect">
                  <a:avLst/>
                </a:prstGeom>
              </p:spPr>
            </p:pic>
          </p:grpSp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34288" y="4377700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40790" y="4377700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547292" y="4377700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61386" y="4377552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965221" y="4377552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71596" y="4377552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8098" y="4377552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84600" y="4377552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98694" y="4377404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79" name="Picture 7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23593" y="4584646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230095" y="4584646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81" name="Picture 8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36597" y="4584646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82" name="Picture 8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50691" y="4584498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83" name="Picture 8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854526" y="4584498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84" name="Picture 8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060901" y="4584498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85" name="Picture 8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403" y="4584498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86" name="Picture 8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473905" y="4584498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87" name="Picture 8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87999" y="4584350"/>
                <a:ext cx="206502" cy="206502"/>
              </a:xfrm>
              <a:prstGeom prst="rect">
                <a:avLst/>
              </a:prstGeom>
            </p:spPr>
          </p:pic>
        </p:grpSp>
        <p:pic>
          <p:nvPicPr>
            <p:cNvPr id="98" name="Picture 97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6742" r="92978">
                          <a14:foregroundMark x1="40169" y1="40449" x2="40169" y2="40449"/>
                          <a14:foregroundMark x1="25562" y1="80618" x2="25562" y2="80618"/>
                          <a14:foregroundMark x1="73876" y1="82865" x2="73876" y2="8286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357412" y="2936887"/>
              <a:ext cx="1441282" cy="1441283"/>
            </a:xfrm>
            <a:prstGeom prst="rect">
              <a:avLst/>
            </a:prstGeom>
          </p:spPr>
        </p:pic>
      </p:grpSp>
      <p:grpSp>
        <p:nvGrpSpPr>
          <p:cNvPr id="8" name="Group 7"/>
          <p:cNvGrpSpPr/>
          <p:nvPr/>
        </p:nvGrpSpPr>
        <p:grpSpPr>
          <a:xfrm>
            <a:off x="5921375" y="2936887"/>
            <a:ext cx="2077469" cy="1919679"/>
            <a:chOff x="5921375" y="2936887"/>
            <a:chExt cx="2077469" cy="1919679"/>
          </a:xfrm>
        </p:grpSpPr>
        <p:grpSp>
          <p:nvGrpSpPr>
            <p:cNvPr id="112" name="Group 111"/>
            <p:cNvGrpSpPr/>
            <p:nvPr/>
          </p:nvGrpSpPr>
          <p:grpSpPr>
            <a:xfrm>
              <a:off x="5921375" y="4443266"/>
              <a:ext cx="2077469" cy="413300"/>
              <a:chOff x="5359578" y="4618814"/>
              <a:chExt cx="2077469" cy="413300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5359578" y="4618814"/>
                <a:ext cx="2077469" cy="413300"/>
                <a:chOff x="1321260" y="4871913"/>
                <a:chExt cx="2077469" cy="413300"/>
              </a:xfrm>
            </p:grpSpPr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1844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53" name="Picture 5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28494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54" name="Picture 5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35144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55" name="Picture 5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46127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56" name="Picture 5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2777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57" name="Picture 5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59427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58" name="Picture 5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1260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59" name="Picture 5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7910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34560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1" name="Picture 6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5543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52193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3" name="Picture 62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58843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5506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5" name="Picture 64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72156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78806" y="487191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7" name="Picture 6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4494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8" name="Picture 67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71144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77794" y="5078563"/>
                  <a:ext cx="206650" cy="206650"/>
                </a:xfrm>
                <a:prstGeom prst="rect">
                  <a:avLst/>
                </a:prstGeom>
              </p:spPr>
            </p:pic>
            <p:pic>
              <p:nvPicPr>
                <p:cNvPr id="70" name="Picture 69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saturation sat="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92079" y="5078563"/>
                  <a:ext cx="206650" cy="206650"/>
                </a:xfrm>
                <a:prstGeom prst="rect">
                  <a:avLst/>
                </a:prstGeom>
              </p:spPr>
            </p:pic>
          </p:grpSp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62740" y="4619702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69242" y="4619702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75744" y="4619702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92" name="Picture 91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9838" y="4619554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293673" y="4619554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500048" y="4619554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95" name="Picture 9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706550" y="4619554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96" name="Picture 9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913052" y="4619554"/>
                <a:ext cx="206502" cy="206502"/>
              </a:xfrm>
              <a:prstGeom prst="rect">
                <a:avLst/>
              </a:prstGeom>
            </p:spPr>
          </p:pic>
          <p:pic>
            <p:nvPicPr>
              <p:cNvPr id="97" name="Picture 96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27146" y="4619406"/>
                <a:ext cx="206502" cy="206502"/>
              </a:xfrm>
              <a:prstGeom prst="rect">
                <a:avLst/>
              </a:prstGeom>
            </p:spPr>
          </p:pic>
        </p:grpSp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100000" l="5337" r="95225">
                          <a14:foregroundMark x1="80899" y1="82865" x2="80899" y2="82865"/>
                          <a14:foregroundMark x1="25281" y1="79775" x2="25281" y2="797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248595" y="2936887"/>
              <a:ext cx="1441282" cy="1441283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3899805" y="3028671"/>
            <a:ext cx="1120896" cy="1530233"/>
            <a:chOff x="3899805" y="3028671"/>
            <a:chExt cx="1120896" cy="1530233"/>
          </a:xfrm>
        </p:grpSpPr>
        <p:pic>
          <p:nvPicPr>
            <p:cNvPr id="125" name="Picture 124" descr="Money-Bag-5-psd26087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805" y="3028671"/>
              <a:ext cx="1120896" cy="1530233"/>
            </a:xfrm>
            <a:prstGeom prst="rect">
              <a:avLst/>
            </a:prstGeom>
          </p:spPr>
        </p:pic>
        <p:sp>
          <p:nvSpPr>
            <p:cNvPr id="126" name="TextBox 125"/>
            <p:cNvSpPr txBox="1"/>
            <p:nvPr/>
          </p:nvSpPr>
          <p:spPr>
            <a:xfrm>
              <a:off x="4010163" y="3640594"/>
              <a:ext cx="7745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7F7F7F"/>
                  </a:solidFill>
                </a:rPr>
                <a:t>$100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07573" y="3017480"/>
            <a:ext cx="3993037" cy="1837304"/>
            <a:chOff x="2507573" y="3017480"/>
            <a:chExt cx="3993037" cy="1837304"/>
          </a:xfrm>
        </p:grpSpPr>
        <p:sp>
          <p:nvSpPr>
            <p:cNvPr id="101" name="TextBox 100"/>
            <p:cNvSpPr txBox="1"/>
            <p:nvPr/>
          </p:nvSpPr>
          <p:spPr>
            <a:xfrm>
              <a:off x="2507573" y="3714005"/>
              <a:ext cx="845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$66.7</a:t>
              </a:r>
            </a:p>
          </p:txBody>
        </p:sp>
        <p:cxnSp>
          <p:nvCxnSpPr>
            <p:cNvPr id="102" name="Straight Arrow Connector 101"/>
            <p:cNvCxnSpPr/>
            <p:nvPr/>
          </p:nvCxnSpPr>
          <p:spPr>
            <a:xfrm flipH="1">
              <a:off x="3285545" y="3898671"/>
              <a:ext cx="407181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TextBox 102"/>
            <p:cNvSpPr txBox="1"/>
            <p:nvPr/>
          </p:nvSpPr>
          <p:spPr>
            <a:xfrm flipH="1">
              <a:off x="5654668" y="3676521"/>
              <a:ext cx="8459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$33.3</a:t>
              </a:r>
            </a:p>
          </p:txBody>
        </p:sp>
        <p:cxnSp>
          <p:nvCxnSpPr>
            <p:cNvPr id="104" name="Straight Arrow Connector 103"/>
            <p:cNvCxnSpPr/>
            <p:nvPr/>
          </p:nvCxnSpPr>
          <p:spPr>
            <a:xfrm>
              <a:off x="5187830" y="3866405"/>
              <a:ext cx="447797" cy="0"/>
            </a:xfrm>
            <a:prstGeom prst="straightConnector1">
              <a:avLst/>
            </a:prstGeom>
            <a:ln w="28575" cmpd="sng">
              <a:headEnd type="none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TextBox 104"/>
            <p:cNvSpPr txBox="1"/>
            <p:nvPr/>
          </p:nvSpPr>
          <p:spPr>
            <a:xfrm>
              <a:off x="3254935" y="3454792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2/3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5027800" y="3436778"/>
              <a:ext cx="595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1/3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4180263" y="4485452"/>
              <a:ext cx="5454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2:1</a:t>
              </a:r>
            </a:p>
          </p:txBody>
        </p:sp>
        <p:graphicFrame>
          <p:nvGraphicFramePr>
            <p:cNvPr id="129" name="Chart 128"/>
            <p:cNvGraphicFramePr/>
            <p:nvPr/>
          </p:nvGraphicFramePr>
          <p:xfrm>
            <a:off x="3611770" y="3017480"/>
            <a:ext cx="1632909" cy="159691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743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67424</TotalTime>
  <Words>3098</Words>
  <Application>Microsoft Macintosh PowerPoint</Application>
  <PresentationFormat>On-screen Show (4:3)</PresentationFormat>
  <Paragraphs>716</Paragraphs>
  <Slides>41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宋体</vt:lpstr>
      <vt:lpstr>Arial</vt:lpstr>
      <vt:lpstr>Calibri</vt:lpstr>
      <vt:lpstr>Calibri Light</vt:lpstr>
      <vt:lpstr>Cambria Math</vt:lpstr>
      <vt:lpstr>Courier New</vt:lpstr>
      <vt:lpstr>Lucida Grande</vt:lpstr>
      <vt:lpstr>Wingdings</vt:lpstr>
      <vt:lpstr>Wingdings 2</vt:lpstr>
      <vt:lpstr>Breeze</vt:lpstr>
      <vt:lpstr>Equation</vt:lpstr>
      <vt:lpstr>公式</vt:lpstr>
      <vt:lpstr>Problem of the Points:  The Unfinished Game</vt:lpstr>
      <vt:lpstr>Objectives</vt:lpstr>
      <vt:lpstr>Problem of the Points</vt:lpstr>
      <vt:lpstr>Problem of the Points</vt:lpstr>
      <vt:lpstr>The Unfinished Game</vt:lpstr>
      <vt:lpstr>Simple Case</vt:lpstr>
      <vt:lpstr>Difficult Case</vt:lpstr>
      <vt:lpstr>Pacioli’s Solution (1494)</vt:lpstr>
      <vt:lpstr>Cardano’s Criticism</vt:lpstr>
      <vt:lpstr>Cardano’s Criticism</vt:lpstr>
      <vt:lpstr>Cardano’s Solution (1539)</vt:lpstr>
      <vt:lpstr>Tartaglia’s Solution (1556)</vt:lpstr>
      <vt:lpstr>Pascal &amp; Fermat</vt:lpstr>
      <vt:lpstr>My solution to the problem of the points</vt:lpstr>
      <vt:lpstr>Fermat’s Solution</vt:lpstr>
      <vt:lpstr>Okay, but…</vt:lpstr>
      <vt:lpstr>BTW, I think you’re right</vt:lpstr>
      <vt:lpstr>I agree :)</vt:lpstr>
      <vt:lpstr>What If the Extra Rounds Are Not Played?</vt:lpstr>
      <vt:lpstr>Pascal’s Solution</vt:lpstr>
      <vt:lpstr>Game with 3 Players</vt:lpstr>
      <vt:lpstr>3-Sided Dice?</vt:lpstr>
      <vt:lpstr>Fermat’s Method</vt:lpstr>
      <vt:lpstr>PowerPoint Presentation</vt:lpstr>
      <vt:lpstr>PowerPoint Presentation</vt:lpstr>
      <vt:lpstr>I Get It Now</vt:lpstr>
      <vt:lpstr>Impact on Society</vt:lpstr>
      <vt:lpstr>Some Math about Probability</vt:lpstr>
      <vt:lpstr>Sample Space</vt:lpstr>
      <vt:lpstr>Example</vt:lpstr>
      <vt:lpstr>Type of Sample Space</vt:lpstr>
      <vt:lpstr>Event</vt:lpstr>
      <vt:lpstr>Events</vt:lpstr>
      <vt:lpstr>Venn Diagram</vt:lpstr>
      <vt:lpstr>Venn Diagram</vt:lpstr>
      <vt:lpstr>DeMorgan’s Law</vt:lpstr>
      <vt:lpstr>Axiom of Probability</vt:lpstr>
      <vt:lpstr>The Exercise</vt:lpstr>
      <vt:lpstr>The Exercise (Optional)</vt:lpstr>
      <vt:lpstr>Optional Reading</vt:lpstr>
      <vt:lpstr>Summary</vt:lpstr>
    </vt:vector>
  </TitlesOfParts>
  <Company>City University of Hong Kong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Pure Probability</dc:title>
  <dc:creator>Antoni Chan</dc:creator>
  <cp:lastModifiedBy>Prof. MA Kede</cp:lastModifiedBy>
  <cp:revision>1090</cp:revision>
  <cp:lastPrinted>2019-01-25T02:56:24Z</cp:lastPrinted>
  <dcterms:created xsi:type="dcterms:W3CDTF">2014-07-02T05:52:17Z</dcterms:created>
  <dcterms:modified xsi:type="dcterms:W3CDTF">2024-01-21T09:12:13Z</dcterms:modified>
</cp:coreProperties>
</file>